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89" r:id="rId6"/>
    <p:sldId id="261" r:id="rId7"/>
    <p:sldId id="263" r:id="rId8"/>
    <p:sldId id="262"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302" r:id="rId22"/>
    <p:sldId id="276" r:id="rId23"/>
    <p:sldId id="303" r:id="rId24"/>
    <p:sldId id="277" r:id="rId25"/>
    <p:sldId id="278" r:id="rId26"/>
    <p:sldId id="301" r:id="rId27"/>
    <p:sldId id="279" r:id="rId28"/>
    <p:sldId id="280" r:id="rId29"/>
    <p:sldId id="299" r:id="rId30"/>
    <p:sldId id="281" r:id="rId31"/>
    <p:sldId id="300" r:id="rId32"/>
    <p:sldId id="284" r:id="rId33"/>
    <p:sldId id="285" r:id="rId34"/>
    <p:sldId id="282" r:id="rId35"/>
    <p:sldId id="283" r:id="rId36"/>
    <p:sldId id="286" r:id="rId37"/>
    <p:sldId id="287" r:id="rId38"/>
    <p:sldId id="288" r:id="rId39"/>
    <p:sldId id="290" r:id="rId40"/>
    <p:sldId id="291" r:id="rId41"/>
    <p:sldId id="292" r:id="rId42"/>
    <p:sldId id="293" r:id="rId43"/>
    <p:sldId id="294" r:id="rId44"/>
    <p:sldId id="295" r:id="rId45"/>
    <p:sldId id="296" r:id="rId46"/>
    <p:sldId id="298" r:id="rId47"/>
    <p:sldId id="304" r:id="rId48"/>
    <p:sldId id="29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2"/>
    <p:restoredTop sz="94660"/>
  </p:normalViewPr>
  <p:slideViewPr>
    <p:cSldViewPr snapToGrid="0">
      <p:cViewPr varScale="1">
        <p:scale>
          <a:sx n="87" d="100"/>
          <a:sy n="87" d="100"/>
        </p:scale>
        <p:origin x="200"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0A15-A241-9C79-B527-61107EA63E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727E60-3EE1-4E25-C1EF-2D42499BF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488598-1C7C-62C5-283F-1C36D90F573F}"/>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5" name="Footer Placeholder 4">
            <a:extLst>
              <a:ext uri="{FF2B5EF4-FFF2-40B4-BE49-F238E27FC236}">
                <a16:creationId xmlns:a16="http://schemas.microsoft.com/office/drawing/2014/main" id="{B0A9CDB1-4F3F-F89E-81B7-671A3C76D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D4745-614E-1AAD-B03D-13E462352DC8}"/>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250082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DE15-F4DA-E9A6-3F57-39EE159B20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005286-D20F-0205-A430-DFC64685A1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21E50-2100-8D37-CDCB-5D83870AB759}"/>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5" name="Footer Placeholder 4">
            <a:extLst>
              <a:ext uri="{FF2B5EF4-FFF2-40B4-BE49-F238E27FC236}">
                <a16:creationId xmlns:a16="http://schemas.microsoft.com/office/drawing/2014/main" id="{5B4958E1-8C7C-D765-8E32-EA44D426E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A4786-967D-B5EF-4A61-06726DE30AE9}"/>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1661843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9A1053-F397-648F-0D28-EC0C7B5CCA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7AC308-0CF2-01DA-AAD0-351673276A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E69B3-B759-F093-7BD1-A488F309BDF4}"/>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5" name="Footer Placeholder 4">
            <a:extLst>
              <a:ext uri="{FF2B5EF4-FFF2-40B4-BE49-F238E27FC236}">
                <a16:creationId xmlns:a16="http://schemas.microsoft.com/office/drawing/2014/main" id="{D83257C5-4028-EE2E-2A10-621013680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43520-768C-0CDF-F8AC-FB5957C9CEAE}"/>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136287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ECED-74BE-C10D-4EB2-900A89029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20CB2B-3D40-5064-0718-5C2722C00F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19FD3-FC3C-B4C4-4B00-1281AAA0A44E}"/>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5" name="Footer Placeholder 4">
            <a:extLst>
              <a:ext uri="{FF2B5EF4-FFF2-40B4-BE49-F238E27FC236}">
                <a16:creationId xmlns:a16="http://schemas.microsoft.com/office/drawing/2014/main" id="{07A8F19D-EB76-F365-D11C-8A09A3C27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FE969-3AE9-7844-5A31-9A000F6E809C}"/>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796466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B5B3-C538-C6BC-60DC-4C639B9C4E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F7D658-0AA5-BB4B-5D2E-FB593E250F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D309C5-05A1-EBBE-F29E-394E6FD48FAE}"/>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5" name="Footer Placeholder 4">
            <a:extLst>
              <a:ext uri="{FF2B5EF4-FFF2-40B4-BE49-F238E27FC236}">
                <a16:creationId xmlns:a16="http://schemas.microsoft.com/office/drawing/2014/main" id="{63DC9DB2-568D-8952-6BB5-5488FDB0F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21B247-4633-D047-D86D-9E268AD7A495}"/>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1607473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08CD-C60C-615E-20C0-A86C152DFD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DE976-8033-449A-F46A-CC66A365D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8E09F0-8549-BC1A-FDF4-605B74C8E5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EA2230-255E-E124-B293-2A753A0F1F31}"/>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6" name="Footer Placeholder 5">
            <a:extLst>
              <a:ext uri="{FF2B5EF4-FFF2-40B4-BE49-F238E27FC236}">
                <a16:creationId xmlns:a16="http://schemas.microsoft.com/office/drawing/2014/main" id="{D5523EB5-9D9C-295B-ACC9-560A5590EE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38342-0DEC-915D-05B0-912034988161}"/>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2435352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39E1-494C-E380-B340-467B4ECB1A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602A36-C3BE-6CD3-3DFE-906EBA9D78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5E818E-FE57-5FB6-EF13-5061A62F88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03E66B-7E3B-4739-2453-C635A7F44F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E25052-3BD7-334C-BCCB-91DDFC974C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E5B36E-1839-EA45-F052-98A93B769A14}"/>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8" name="Footer Placeholder 7">
            <a:extLst>
              <a:ext uri="{FF2B5EF4-FFF2-40B4-BE49-F238E27FC236}">
                <a16:creationId xmlns:a16="http://schemas.microsoft.com/office/drawing/2014/main" id="{44D99CCD-3ED6-58B7-BECE-8DD6ABAFCB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13C1FD-D594-5C12-2952-E15B5704B3D7}"/>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3925553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014A-4BD9-FE25-351E-831407E9B6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A270AD-487E-519E-EC67-7BE4DA58936A}"/>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4" name="Footer Placeholder 3">
            <a:extLst>
              <a:ext uri="{FF2B5EF4-FFF2-40B4-BE49-F238E27FC236}">
                <a16:creationId xmlns:a16="http://schemas.microsoft.com/office/drawing/2014/main" id="{E472040F-93CE-9062-8FB1-00B60037DD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B0FF0B-FB54-AC41-1B32-914BEDABB697}"/>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2447643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DFC35-662A-DF37-1807-88A80A512CF0}"/>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3" name="Footer Placeholder 2">
            <a:extLst>
              <a:ext uri="{FF2B5EF4-FFF2-40B4-BE49-F238E27FC236}">
                <a16:creationId xmlns:a16="http://schemas.microsoft.com/office/drawing/2014/main" id="{98D11E22-2167-F4EF-345C-2F2AB3200B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513B9C-5DE9-2F4C-DA80-111B3168EA7D}"/>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3257656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D12E5-6091-411E-2811-1832AA9CE6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054CA1-FE64-8F1B-1DC5-7F4C90A363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DA94D5-4F84-4FD3-44B8-2E1A4A069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A169C1-C0CE-12D5-40E0-4CCA603DB97D}"/>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6" name="Footer Placeholder 5">
            <a:extLst>
              <a:ext uri="{FF2B5EF4-FFF2-40B4-BE49-F238E27FC236}">
                <a16:creationId xmlns:a16="http://schemas.microsoft.com/office/drawing/2014/main" id="{58EB667E-1468-7730-4299-27BA778DCF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CC7FB2-F854-42CC-1C0C-3C67DA7DDB02}"/>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3685027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6B21A-086E-2255-6D44-CF4A0D6866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03AFA5-EC08-A173-0E36-381CA8BED9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C9680D-C27A-9EF4-C16D-1BE0FE6333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BA4E01-AC11-2597-C5C3-A489A4540D0B}"/>
              </a:ext>
            </a:extLst>
          </p:cNvPr>
          <p:cNvSpPr>
            <a:spLocks noGrp="1"/>
          </p:cNvSpPr>
          <p:nvPr>
            <p:ph type="dt" sz="half" idx="10"/>
          </p:nvPr>
        </p:nvSpPr>
        <p:spPr/>
        <p:txBody>
          <a:bodyPr/>
          <a:lstStyle/>
          <a:p>
            <a:fld id="{721244A0-8D42-B049-A256-098364CABFA7}" type="datetimeFigureOut">
              <a:rPr lang="en-US" smtClean="0"/>
              <a:t>8/15/24</a:t>
            </a:fld>
            <a:endParaRPr lang="en-US"/>
          </a:p>
        </p:txBody>
      </p:sp>
      <p:sp>
        <p:nvSpPr>
          <p:cNvPr id="6" name="Footer Placeholder 5">
            <a:extLst>
              <a:ext uri="{FF2B5EF4-FFF2-40B4-BE49-F238E27FC236}">
                <a16:creationId xmlns:a16="http://schemas.microsoft.com/office/drawing/2014/main" id="{B7BA48E5-41A3-A7FA-C86D-3446032164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B36076-6E69-2558-3C8B-051E97A66B3B}"/>
              </a:ext>
            </a:extLst>
          </p:cNvPr>
          <p:cNvSpPr>
            <a:spLocks noGrp="1"/>
          </p:cNvSpPr>
          <p:nvPr>
            <p:ph type="sldNum" sz="quarter" idx="12"/>
          </p:nvPr>
        </p:nvSpPr>
        <p:spPr/>
        <p:txBody>
          <a:bodyPr/>
          <a:lstStyle/>
          <a:p>
            <a:fld id="{B05F8451-1D7C-064F-98FF-D4470847845E}" type="slidenum">
              <a:rPr lang="en-US" smtClean="0"/>
              <a:t>‹#›</a:t>
            </a:fld>
            <a:endParaRPr lang="en-US"/>
          </a:p>
        </p:txBody>
      </p:sp>
    </p:spTree>
    <p:extLst>
      <p:ext uri="{BB962C8B-B14F-4D97-AF65-F5344CB8AC3E}">
        <p14:creationId xmlns:p14="http://schemas.microsoft.com/office/powerpoint/2010/main" val="109651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80A478-55BD-6A49-E9C0-A36D6F59EB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530783-0776-260F-8336-2711865D82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B94E7-57C5-7C0D-4DB3-2993818601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1244A0-8D42-B049-A256-098364CABFA7}" type="datetimeFigureOut">
              <a:rPr lang="en-US" smtClean="0"/>
              <a:t>8/15/24</a:t>
            </a:fld>
            <a:endParaRPr lang="en-US"/>
          </a:p>
        </p:txBody>
      </p:sp>
      <p:sp>
        <p:nvSpPr>
          <p:cNvPr id="5" name="Footer Placeholder 4">
            <a:extLst>
              <a:ext uri="{FF2B5EF4-FFF2-40B4-BE49-F238E27FC236}">
                <a16:creationId xmlns:a16="http://schemas.microsoft.com/office/drawing/2014/main" id="{6DB77CF1-6844-8828-FFF1-4729CCAC93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8FE3F0-FAD8-477B-B7AD-AD3D0EEB32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F8451-1D7C-064F-98FF-D4470847845E}" type="slidenum">
              <a:rPr lang="en-US" smtClean="0"/>
              <a:t>‹#›</a:t>
            </a:fld>
            <a:endParaRPr lang="en-US"/>
          </a:p>
        </p:txBody>
      </p:sp>
    </p:spTree>
    <p:extLst>
      <p:ext uri="{BB962C8B-B14F-4D97-AF65-F5344CB8AC3E}">
        <p14:creationId xmlns:p14="http://schemas.microsoft.com/office/powerpoint/2010/main" val="4042620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9522B9-66AC-A402-5480-51BBA09CEAA0}"/>
              </a:ext>
            </a:extLst>
          </p:cNvPr>
          <p:cNvSpPr>
            <a:spLocks noGrp="1"/>
          </p:cNvSpPr>
          <p:nvPr>
            <p:ph type="ctrTitle"/>
          </p:nvPr>
        </p:nvSpPr>
        <p:spPr>
          <a:xfrm>
            <a:off x="2019300" y="538956"/>
            <a:ext cx="8985250" cy="1118394"/>
          </a:xfrm>
        </p:spPr>
        <p:txBody>
          <a:bodyPr vert="horz" lIns="91440" tIns="45720" rIns="91440" bIns="45720" rtlCol="0" anchor="t">
            <a:normAutofit/>
          </a:bodyPr>
          <a:lstStyle/>
          <a:p>
            <a:pPr algn="l"/>
            <a:r>
              <a:rPr lang="en-US" sz="3400" b="1" kern="1200" dirty="0">
                <a:solidFill>
                  <a:schemeClr val="tx1"/>
                </a:solidFill>
                <a:latin typeface="+mj-lt"/>
                <a:ea typeface="+mj-ea"/>
                <a:cs typeface="+mj-cs"/>
              </a:rPr>
              <a:t>AGRICULTURAL DATA ANALYSIS OF BANGLADESH  IN TROPICAL  AND TEMPERATE REGIONS</a:t>
            </a:r>
          </a:p>
        </p:txBody>
      </p:sp>
      <p:pic>
        <p:nvPicPr>
          <p:cNvPr id="24" name="Graphic 23" descr="Precipitation">
            <a:extLst>
              <a:ext uri="{FF2B5EF4-FFF2-40B4-BE49-F238E27FC236}">
                <a16:creationId xmlns:a16="http://schemas.microsoft.com/office/drawing/2014/main" id="{A9977593-BB6D-92CE-8379-52AB584814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Subtitle 2">
            <a:extLst>
              <a:ext uri="{FF2B5EF4-FFF2-40B4-BE49-F238E27FC236}">
                <a16:creationId xmlns:a16="http://schemas.microsoft.com/office/drawing/2014/main" id="{0719AC26-850F-AAFB-572D-494D740C002C}"/>
              </a:ext>
            </a:extLst>
          </p:cNvPr>
          <p:cNvSpPr>
            <a:spLocks noGrp="1"/>
          </p:cNvSpPr>
          <p:nvPr>
            <p:ph type="subTitle" idx="1"/>
          </p:nvPr>
        </p:nvSpPr>
        <p:spPr>
          <a:xfrm>
            <a:off x="1009650" y="1847849"/>
            <a:ext cx="9994900" cy="4254501"/>
          </a:xfrm>
        </p:spPr>
        <p:txBody>
          <a:bodyPr vert="horz" lIns="91440" tIns="45720" rIns="91440" bIns="45720" rtlCol="0">
            <a:normAutofit/>
          </a:bodyPr>
          <a:lstStyle/>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dirty="0"/>
              <a:t>COURSE: </a:t>
            </a:r>
            <a:r>
              <a:rPr lang="en-US" sz="2000" b="1" dirty="0"/>
              <a:t>Data Modeling and Implementation Techniques. </a:t>
            </a:r>
            <a:br>
              <a:rPr lang="en-US" sz="2000" b="1" dirty="0"/>
            </a:br>
            <a:br>
              <a:rPr lang="en-US" sz="2000" b="1" dirty="0"/>
            </a:br>
            <a:r>
              <a:rPr lang="en-US" sz="2000" dirty="0"/>
              <a:t>NAME: </a:t>
            </a:r>
            <a:r>
              <a:rPr lang="en-US" sz="2000" b="1" dirty="0"/>
              <a:t>MD AZMIR BHUIYAN</a:t>
            </a:r>
            <a:br>
              <a:rPr lang="en-US" sz="2000" b="1" dirty="0"/>
            </a:br>
            <a:br>
              <a:rPr lang="en-US" sz="2000" b="1" dirty="0"/>
            </a:br>
            <a:r>
              <a:rPr lang="en-US" sz="2000" dirty="0"/>
              <a:t>STUDENT ID : </a:t>
            </a:r>
            <a:r>
              <a:rPr lang="en-US" sz="2000" b="1" dirty="0"/>
              <a:t>19985</a:t>
            </a:r>
            <a:br>
              <a:rPr lang="en-US" sz="2000" dirty="0"/>
            </a:br>
            <a:br>
              <a:rPr lang="en-US" sz="2000" dirty="0"/>
            </a:br>
            <a:r>
              <a:rPr lang="en-US" sz="2000" dirty="0"/>
              <a:t>PROFESSOR: </a:t>
            </a:r>
            <a:r>
              <a:rPr lang="en-US" sz="2000" b="1" dirty="0">
                <a:effectLst/>
              </a:rPr>
              <a:t>Dr. Bhaskar, </a:t>
            </a:r>
            <a:r>
              <a:rPr lang="en-US" sz="2000" b="1" dirty="0" err="1">
                <a:effectLst/>
              </a:rPr>
              <a:t>Vidhyacharan</a:t>
            </a:r>
            <a:r>
              <a:rPr lang="en-US" sz="2000" b="1" dirty="0">
                <a:effectLst/>
              </a:rPr>
              <a:t> </a:t>
            </a:r>
            <a:endParaRPr lang="en-US" sz="2000" dirty="0">
              <a:effectLst/>
            </a:endParaRPr>
          </a:p>
          <a:p>
            <a:pPr indent="-228600" algn="l">
              <a:buFont typeface="Arial" panose="020B0604020202020204" pitchFamily="34" charset="0"/>
              <a:buChar char="•"/>
            </a:pPr>
            <a:endParaRPr lang="en-US" sz="2000" dirty="0"/>
          </a:p>
        </p:txBody>
      </p:sp>
      <p:pic>
        <p:nvPicPr>
          <p:cNvPr id="17" name="Graphic 16" descr="Bar chart">
            <a:extLst>
              <a:ext uri="{FF2B5EF4-FFF2-40B4-BE49-F238E27FC236}">
                <a16:creationId xmlns:a16="http://schemas.microsoft.com/office/drawing/2014/main" id="{68C5D18E-CB56-7B9A-B736-64DB440730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276083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C97D4-00F6-C8FE-63E8-BC2E828366BF}"/>
              </a:ext>
            </a:extLst>
          </p:cNvPr>
          <p:cNvSpPr>
            <a:spLocks noGrp="1"/>
          </p:cNvSpPr>
          <p:nvPr>
            <p:ph type="title"/>
          </p:nvPr>
        </p:nvSpPr>
        <p:spPr>
          <a:xfrm>
            <a:off x="0" y="83127"/>
            <a:ext cx="11353800" cy="904009"/>
          </a:xfrm>
        </p:spPr>
        <p:txBody>
          <a:bodyPr/>
          <a:lstStyle/>
          <a:p>
            <a:r>
              <a:rPr lang="en-US" dirty="0"/>
              <a:t>CREATE TABLE COMMANDS</a:t>
            </a:r>
          </a:p>
        </p:txBody>
      </p:sp>
      <p:sp>
        <p:nvSpPr>
          <p:cNvPr id="3" name="Content Placeholder 2">
            <a:extLst>
              <a:ext uri="{FF2B5EF4-FFF2-40B4-BE49-F238E27FC236}">
                <a16:creationId xmlns:a16="http://schemas.microsoft.com/office/drawing/2014/main" id="{89E5C7EE-6980-182D-E252-D1EBBEFC0F92}"/>
              </a:ext>
            </a:extLst>
          </p:cNvPr>
          <p:cNvSpPr>
            <a:spLocks noGrp="1"/>
          </p:cNvSpPr>
          <p:nvPr>
            <p:ph idx="1"/>
          </p:nvPr>
        </p:nvSpPr>
        <p:spPr>
          <a:xfrm>
            <a:off x="838200" y="883227"/>
            <a:ext cx="10515600" cy="5293737"/>
          </a:xfrm>
        </p:spPr>
        <p:txBody>
          <a:bodyPr>
            <a:normAutofit fontScale="47500" lnSpcReduction="20000"/>
          </a:bodyPr>
          <a:lstStyle/>
          <a:p>
            <a:r>
              <a:rPr lang="en-US" dirty="0"/>
              <a:t>CREATE TABLE Market (</a:t>
            </a:r>
          </a:p>
          <a:p>
            <a:r>
              <a:rPr lang="en-US" dirty="0"/>
              <a:t>    </a:t>
            </a:r>
            <a:r>
              <a:rPr lang="en-US" dirty="0" err="1"/>
              <a:t>Market_ID</a:t>
            </a:r>
            <a:r>
              <a:rPr lang="en-US" dirty="0"/>
              <a:t> INT PRIMARY KEY,</a:t>
            </a:r>
          </a:p>
          <a:p>
            <a:r>
              <a:rPr lang="en-US" dirty="0"/>
              <a:t>    Name VARCHAR(100),</a:t>
            </a:r>
          </a:p>
          <a:p>
            <a:r>
              <a:rPr lang="en-US" dirty="0"/>
              <a:t>    </a:t>
            </a:r>
            <a:r>
              <a:rPr lang="en-US" dirty="0" err="1"/>
              <a:t>Location_ID</a:t>
            </a:r>
            <a:r>
              <a:rPr lang="en-US" dirty="0"/>
              <a:t> INT</a:t>
            </a:r>
          </a:p>
          <a:p>
            <a:r>
              <a:rPr lang="en-US" dirty="0"/>
              <a:t>);</a:t>
            </a:r>
          </a:p>
          <a:p>
            <a:r>
              <a:rPr lang="en-US" dirty="0"/>
              <a:t>CREATE TABLE Sales (</a:t>
            </a:r>
          </a:p>
          <a:p>
            <a:r>
              <a:rPr lang="en-US" dirty="0"/>
              <a:t>    </a:t>
            </a:r>
            <a:r>
              <a:rPr lang="en-US" dirty="0" err="1"/>
              <a:t>Sales_ID</a:t>
            </a:r>
            <a:r>
              <a:rPr lang="en-US" dirty="0"/>
              <a:t> INT PRIMARY KEY,</a:t>
            </a:r>
          </a:p>
          <a:p>
            <a:r>
              <a:rPr lang="en-US" dirty="0"/>
              <a:t>    </a:t>
            </a:r>
            <a:r>
              <a:rPr lang="en-US" dirty="0" err="1"/>
              <a:t>Market_ID</a:t>
            </a:r>
            <a:r>
              <a:rPr lang="en-US" dirty="0"/>
              <a:t> INT,</a:t>
            </a:r>
          </a:p>
          <a:p>
            <a:r>
              <a:rPr lang="en-US" dirty="0"/>
              <a:t>    </a:t>
            </a:r>
            <a:r>
              <a:rPr lang="en-US" dirty="0" err="1"/>
              <a:t>Crop_ID</a:t>
            </a:r>
            <a:r>
              <a:rPr lang="en-US" dirty="0"/>
              <a:t> INT,</a:t>
            </a:r>
          </a:p>
          <a:p>
            <a:r>
              <a:rPr lang="en-US" dirty="0"/>
              <a:t>    Date DATE,</a:t>
            </a:r>
          </a:p>
          <a:p>
            <a:r>
              <a:rPr lang="en-US" dirty="0"/>
              <a:t>    Quantity DECIMAL(10, 2),</a:t>
            </a:r>
          </a:p>
          <a:p>
            <a:r>
              <a:rPr lang="en-US" dirty="0"/>
              <a:t>    Price DECIMAL(10, 2),</a:t>
            </a:r>
          </a:p>
          <a:p>
            <a:r>
              <a:rPr lang="en-US" dirty="0"/>
              <a:t>    FOREIGN KEY (</a:t>
            </a:r>
            <a:r>
              <a:rPr lang="en-US" dirty="0" err="1"/>
              <a:t>Market_ID</a:t>
            </a:r>
            <a:r>
              <a:rPr lang="en-US" dirty="0"/>
              <a:t>) REFERENCES Market(</a:t>
            </a:r>
            <a:r>
              <a:rPr lang="en-US" dirty="0" err="1"/>
              <a:t>Market_ID</a:t>
            </a:r>
            <a:r>
              <a:rPr lang="en-US" dirty="0"/>
              <a:t>),</a:t>
            </a:r>
          </a:p>
          <a:p>
            <a:r>
              <a:rPr lang="en-US" dirty="0"/>
              <a:t>    FOREIGN KEY (</a:t>
            </a:r>
            <a:r>
              <a:rPr lang="en-US" dirty="0" err="1"/>
              <a:t>Crop_ID</a:t>
            </a:r>
            <a:r>
              <a:rPr lang="en-US" dirty="0"/>
              <a:t>) REFERENCES Crop(</a:t>
            </a:r>
            <a:r>
              <a:rPr lang="en-US" dirty="0" err="1"/>
              <a:t>Crop_ID</a:t>
            </a:r>
            <a:r>
              <a:rPr lang="en-US" dirty="0"/>
              <a:t>)</a:t>
            </a:r>
          </a:p>
          <a:p>
            <a:r>
              <a:rPr lang="en-US" dirty="0"/>
              <a:t>);</a:t>
            </a:r>
            <a:br>
              <a:rPr lang="en-US" dirty="0"/>
            </a:br>
            <a:br>
              <a:rPr lang="en-US" dirty="0"/>
            </a:br>
            <a:r>
              <a:rPr lang="en-US" dirty="0"/>
              <a:t>CREATE TABLE Pest (</a:t>
            </a:r>
          </a:p>
          <a:p>
            <a:r>
              <a:rPr lang="en-US" dirty="0"/>
              <a:t>    </a:t>
            </a:r>
            <a:r>
              <a:rPr lang="en-US" dirty="0" err="1"/>
              <a:t>Pest_ID</a:t>
            </a:r>
            <a:r>
              <a:rPr lang="en-US" dirty="0"/>
              <a:t> INT PRIMARY KEY,</a:t>
            </a:r>
          </a:p>
          <a:p>
            <a:r>
              <a:rPr lang="en-US" dirty="0"/>
              <a:t>    Name VARCHAR(100),</a:t>
            </a:r>
          </a:p>
          <a:p>
            <a:r>
              <a:rPr lang="en-US" dirty="0"/>
              <a:t>    Description VARCHAR(255)</a:t>
            </a:r>
          </a:p>
          <a:p>
            <a:r>
              <a:rPr lang="en-US" dirty="0"/>
              <a:t>);</a:t>
            </a:r>
          </a:p>
          <a:p>
            <a:endParaRPr lang="en-US" dirty="0"/>
          </a:p>
          <a:p>
            <a:endParaRPr lang="en-US" dirty="0"/>
          </a:p>
        </p:txBody>
      </p:sp>
    </p:spTree>
    <p:extLst>
      <p:ext uri="{BB962C8B-B14F-4D97-AF65-F5344CB8AC3E}">
        <p14:creationId xmlns:p14="http://schemas.microsoft.com/office/powerpoint/2010/main" val="1238386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758CD-AA18-45B1-4926-FFCFD8602C24}"/>
              </a:ext>
            </a:extLst>
          </p:cNvPr>
          <p:cNvSpPr>
            <a:spLocks noGrp="1"/>
          </p:cNvSpPr>
          <p:nvPr>
            <p:ph type="title"/>
          </p:nvPr>
        </p:nvSpPr>
        <p:spPr>
          <a:xfrm>
            <a:off x="0" y="0"/>
            <a:ext cx="11353800" cy="945573"/>
          </a:xfrm>
        </p:spPr>
        <p:txBody>
          <a:bodyPr/>
          <a:lstStyle/>
          <a:p>
            <a:r>
              <a:rPr lang="en-US" dirty="0"/>
              <a:t>SCHEMAS(Farmer, Crop)</a:t>
            </a:r>
          </a:p>
        </p:txBody>
      </p:sp>
      <p:pic>
        <p:nvPicPr>
          <p:cNvPr id="4" name="Content Placeholder 3">
            <a:extLst>
              <a:ext uri="{FF2B5EF4-FFF2-40B4-BE49-F238E27FC236}">
                <a16:creationId xmlns:a16="http://schemas.microsoft.com/office/drawing/2014/main" id="{C9E5E4DB-DCAF-82CF-E701-C87F44D666DF}"/>
              </a:ext>
            </a:extLst>
          </p:cNvPr>
          <p:cNvPicPr>
            <a:picLocks noGrp="1" noChangeAspect="1"/>
          </p:cNvPicPr>
          <p:nvPr>
            <p:ph idx="1"/>
          </p:nvPr>
        </p:nvPicPr>
        <p:blipFill>
          <a:blip r:embed="rId2"/>
          <a:stretch>
            <a:fillRect/>
          </a:stretch>
        </p:blipFill>
        <p:spPr>
          <a:xfrm>
            <a:off x="562588" y="945573"/>
            <a:ext cx="5114312" cy="4351338"/>
          </a:xfrm>
          <a:prstGeom prst="rect">
            <a:avLst/>
          </a:prstGeom>
        </p:spPr>
      </p:pic>
      <p:pic>
        <p:nvPicPr>
          <p:cNvPr id="5" name="Picture 4">
            <a:extLst>
              <a:ext uri="{FF2B5EF4-FFF2-40B4-BE49-F238E27FC236}">
                <a16:creationId xmlns:a16="http://schemas.microsoft.com/office/drawing/2014/main" id="{4E2C04F1-C004-52C5-4DDB-6B9F89BDD9CE}"/>
              </a:ext>
            </a:extLst>
          </p:cNvPr>
          <p:cNvPicPr>
            <a:picLocks noChangeAspect="1"/>
          </p:cNvPicPr>
          <p:nvPr/>
        </p:nvPicPr>
        <p:blipFill>
          <a:blip r:embed="rId3"/>
          <a:stretch>
            <a:fillRect/>
          </a:stretch>
        </p:blipFill>
        <p:spPr>
          <a:xfrm>
            <a:off x="5676900" y="945573"/>
            <a:ext cx="5857009" cy="4351338"/>
          </a:xfrm>
          <a:prstGeom prst="rect">
            <a:avLst/>
          </a:prstGeom>
        </p:spPr>
      </p:pic>
    </p:spTree>
    <p:extLst>
      <p:ext uri="{BB962C8B-B14F-4D97-AF65-F5344CB8AC3E}">
        <p14:creationId xmlns:p14="http://schemas.microsoft.com/office/powerpoint/2010/main" val="2301622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FC5C-2839-C790-7325-A477EA180B8F}"/>
              </a:ext>
            </a:extLst>
          </p:cNvPr>
          <p:cNvSpPr>
            <a:spLocks noGrp="1"/>
          </p:cNvSpPr>
          <p:nvPr>
            <p:ph type="title"/>
          </p:nvPr>
        </p:nvSpPr>
        <p:spPr>
          <a:xfrm>
            <a:off x="238991" y="83128"/>
            <a:ext cx="11114809" cy="748146"/>
          </a:xfrm>
        </p:spPr>
        <p:txBody>
          <a:bodyPr/>
          <a:lstStyle/>
          <a:p>
            <a:r>
              <a:rPr lang="en-US" dirty="0"/>
              <a:t>SHEMAS(Land, Production)</a:t>
            </a:r>
          </a:p>
        </p:txBody>
      </p:sp>
      <p:pic>
        <p:nvPicPr>
          <p:cNvPr id="4" name="Content Placeholder 3">
            <a:extLst>
              <a:ext uri="{FF2B5EF4-FFF2-40B4-BE49-F238E27FC236}">
                <a16:creationId xmlns:a16="http://schemas.microsoft.com/office/drawing/2014/main" id="{EFCE4DA6-8D11-97FE-BFC2-2F761829A9FC}"/>
              </a:ext>
            </a:extLst>
          </p:cNvPr>
          <p:cNvPicPr>
            <a:picLocks noGrp="1" noChangeAspect="1"/>
          </p:cNvPicPr>
          <p:nvPr>
            <p:ph idx="1"/>
          </p:nvPr>
        </p:nvPicPr>
        <p:blipFill>
          <a:blip r:embed="rId2"/>
          <a:stretch>
            <a:fillRect/>
          </a:stretch>
        </p:blipFill>
        <p:spPr>
          <a:xfrm>
            <a:off x="360218" y="1294606"/>
            <a:ext cx="4142509" cy="4699000"/>
          </a:xfrm>
          <a:prstGeom prst="rect">
            <a:avLst/>
          </a:prstGeom>
        </p:spPr>
      </p:pic>
      <p:pic>
        <p:nvPicPr>
          <p:cNvPr id="5" name="Picture 4">
            <a:extLst>
              <a:ext uri="{FF2B5EF4-FFF2-40B4-BE49-F238E27FC236}">
                <a16:creationId xmlns:a16="http://schemas.microsoft.com/office/drawing/2014/main" id="{8A4EDDDD-4EC7-E081-D8E7-FF54FF64EA22}"/>
              </a:ext>
            </a:extLst>
          </p:cNvPr>
          <p:cNvPicPr>
            <a:picLocks noChangeAspect="1"/>
          </p:cNvPicPr>
          <p:nvPr/>
        </p:nvPicPr>
        <p:blipFill>
          <a:blip r:embed="rId3"/>
          <a:stretch>
            <a:fillRect/>
          </a:stretch>
        </p:blipFill>
        <p:spPr>
          <a:xfrm>
            <a:off x="4793672" y="1294606"/>
            <a:ext cx="7398327" cy="4699000"/>
          </a:xfrm>
          <a:prstGeom prst="rect">
            <a:avLst/>
          </a:prstGeom>
        </p:spPr>
      </p:pic>
    </p:spTree>
    <p:extLst>
      <p:ext uri="{BB962C8B-B14F-4D97-AF65-F5344CB8AC3E}">
        <p14:creationId xmlns:p14="http://schemas.microsoft.com/office/powerpoint/2010/main" val="374008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E473-C1EE-C7FF-8351-0B630E6D06E8}"/>
              </a:ext>
            </a:extLst>
          </p:cNvPr>
          <p:cNvSpPr>
            <a:spLocks noGrp="1"/>
          </p:cNvSpPr>
          <p:nvPr>
            <p:ph type="title"/>
          </p:nvPr>
        </p:nvSpPr>
        <p:spPr>
          <a:xfrm>
            <a:off x="0" y="0"/>
            <a:ext cx="11353800" cy="872836"/>
          </a:xfrm>
        </p:spPr>
        <p:txBody>
          <a:bodyPr/>
          <a:lstStyle/>
          <a:p>
            <a:r>
              <a:rPr lang="en-US" dirty="0"/>
              <a:t>SCHEMAS(Pest, Weather)</a:t>
            </a:r>
          </a:p>
        </p:txBody>
      </p:sp>
      <p:pic>
        <p:nvPicPr>
          <p:cNvPr id="4" name="Content Placeholder 3">
            <a:extLst>
              <a:ext uri="{FF2B5EF4-FFF2-40B4-BE49-F238E27FC236}">
                <a16:creationId xmlns:a16="http://schemas.microsoft.com/office/drawing/2014/main" id="{6AC39C22-8408-4DEE-53FB-A5C448208C3F}"/>
              </a:ext>
            </a:extLst>
          </p:cNvPr>
          <p:cNvPicPr>
            <a:picLocks noGrp="1" noChangeAspect="1"/>
          </p:cNvPicPr>
          <p:nvPr>
            <p:ph idx="1"/>
          </p:nvPr>
        </p:nvPicPr>
        <p:blipFill>
          <a:blip r:embed="rId2"/>
          <a:stretch>
            <a:fillRect/>
          </a:stretch>
        </p:blipFill>
        <p:spPr>
          <a:xfrm>
            <a:off x="0" y="1227138"/>
            <a:ext cx="6705600" cy="5478462"/>
          </a:xfrm>
          <a:prstGeom prst="rect">
            <a:avLst/>
          </a:prstGeom>
        </p:spPr>
      </p:pic>
      <p:pic>
        <p:nvPicPr>
          <p:cNvPr id="5" name="Picture 4">
            <a:extLst>
              <a:ext uri="{FF2B5EF4-FFF2-40B4-BE49-F238E27FC236}">
                <a16:creationId xmlns:a16="http://schemas.microsoft.com/office/drawing/2014/main" id="{CB792A0F-EE8F-B113-C783-C3A6FEA50D76}"/>
              </a:ext>
            </a:extLst>
          </p:cNvPr>
          <p:cNvPicPr>
            <a:picLocks noChangeAspect="1"/>
          </p:cNvPicPr>
          <p:nvPr/>
        </p:nvPicPr>
        <p:blipFill>
          <a:blip r:embed="rId3"/>
          <a:stretch>
            <a:fillRect/>
          </a:stretch>
        </p:blipFill>
        <p:spPr>
          <a:xfrm>
            <a:off x="6858000" y="1227138"/>
            <a:ext cx="5334000" cy="5337174"/>
          </a:xfrm>
          <a:prstGeom prst="rect">
            <a:avLst/>
          </a:prstGeom>
        </p:spPr>
      </p:pic>
    </p:spTree>
    <p:extLst>
      <p:ext uri="{BB962C8B-B14F-4D97-AF65-F5344CB8AC3E}">
        <p14:creationId xmlns:p14="http://schemas.microsoft.com/office/powerpoint/2010/main" val="257130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D5A2-7FB8-E922-D834-AE1DEAAE86C8}"/>
              </a:ext>
            </a:extLst>
          </p:cNvPr>
          <p:cNvSpPr>
            <a:spLocks noGrp="1"/>
          </p:cNvSpPr>
          <p:nvPr>
            <p:ph type="title"/>
          </p:nvPr>
        </p:nvSpPr>
        <p:spPr>
          <a:xfrm>
            <a:off x="0" y="96982"/>
            <a:ext cx="11353800" cy="983674"/>
          </a:xfrm>
        </p:spPr>
        <p:txBody>
          <a:bodyPr/>
          <a:lstStyle/>
          <a:p>
            <a:r>
              <a:rPr lang="en-US" dirty="0">
                <a:latin typeface="Times New Roman" panose="02020603050405020304" pitchFamily="18" charset="0"/>
                <a:cs typeface="Times New Roman" panose="02020603050405020304" pitchFamily="18" charset="0"/>
              </a:rPr>
              <a:t>SCHEMAS(Market, Sales ,Location)</a:t>
            </a:r>
            <a:endParaRPr lang="en-US" dirty="0"/>
          </a:p>
        </p:txBody>
      </p:sp>
      <p:pic>
        <p:nvPicPr>
          <p:cNvPr id="4" name="Content Placeholder 3">
            <a:extLst>
              <a:ext uri="{FF2B5EF4-FFF2-40B4-BE49-F238E27FC236}">
                <a16:creationId xmlns:a16="http://schemas.microsoft.com/office/drawing/2014/main" id="{14402FBF-625D-024F-B4EF-EAC642987C29}"/>
              </a:ext>
            </a:extLst>
          </p:cNvPr>
          <p:cNvPicPr>
            <a:picLocks noGrp="1" noChangeAspect="1"/>
          </p:cNvPicPr>
          <p:nvPr>
            <p:ph idx="1"/>
          </p:nvPr>
        </p:nvPicPr>
        <p:blipFill>
          <a:blip r:embed="rId2"/>
          <a:stretch>
            <a:fillRect/>
          </a:stretch>
        </p:blipFill>
        <p:spPr>
          <a:xfrm>
            <a:off x="50224" y="1288471"/>
            <a:ext cx="4494068" cy="4916199"/>
          </a:xfrm>
          <a:prstGeom prst="rect">
            <a:avLst/>
          </a:prstGeom>
        </p:spPr>
      </p:pic>
      <p:pic>
        <p:nvPicPr>
          <p:cNvPr id="5" name="Picture 4">
            <a:extLst>
              <a:ext uri="{FF2B5EF4-FFF2-40B4-BE49-F238E27FC236}">
                <a16:creationId xmlns:a16="http://schemas.microsoft.com/office/drawing/2014/main" id="{1790FFEA-989F-7A8C-DFE6-2C73395E0923}"/>
              </a:ext>
            </a:extLst>
          </p:cNvPr>
          <p:cNvPicPr>
            <a:picLocks noChangeAspect="1"/>
          </p:cNvPicPr>
          <p:nvPr/>
        </p:nvPicPr>
        <p:blipFill>
          <a:blip r:embed="rId3"/>
          <a:stretch>
            <a:fillRect/>
          </a:stretch>
        </p:blipFill>
        <p:spPr>
          <a:xfrm>
            <a:off x="4442115" y="1288472"/>
            <a:ext cx="4341667" cy="4916199"/>
          </a:xfrm>
          <a:prstGeom prst="rect">
            <a:avLst/>
          </a:prstGeom>
        </p:spPr>
      </p:pic>
      <p:pic>
        <p:nvPicPr>
          <p:cNvPr id="6" name="Picture 5">
            <a:extLst>
              <a:ext uri="{FF2B5EF4-FFF2-40B4-BE49-F238E27FC236}">
                <a16:creationId xmlns:a16="http://schemas.microsoft.com/office/drawing/2014/main" id="{CA824D6F-8F39-65BA-9067-665E2A4316AD}"/>
              </a:ext>
            </a:extLst>
          </p:cNvPr>
          <p:cNvPicPr>
            <a:picLocks noChangeAspect="1"/>
          </p:cNvPicPr>
          <p:nvPr/>
        </p:nvPicPr>
        <p:blipFill>
          <a:blip r:embed="rId4"/>
          <a:stretch>
            <a:fillRect/>
          </a:stretch>
        </p:blipFill>
        <p:spPr>
          <a:xfrm>
            <a:off x="8936182" y="1288469"/>
            <a:ext cx="3205594" cy="4779821"/>
          </a:xfrm>
          <a:prstGeom prst="rect">
            <a:avLst/>
          </a:prstGeom>
        </p:spPr>
      </p:pic>
    </p:spTree>
    <p:extLst>
      <p:ext uri="{BB962C8B-B14F-4D97-AF65-F5344CB8AC3E}">
        <p14:creationId xmlns:p14="http://schemas.microsoft.com/office/powerpoint/2010/main" val="271056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181FF-49D4-C1DD-EC4E-392ECA1DAF1C}"/>
              </a:ext>
            </a:extLst>
          </p:cNvPr>
          <p:cNvSpPr>
            <a:spLocks noGrp="1"/>
          </p:cNvSpPr>
          <p:nvPr>
            <p:ph type="title"/>
          </p:nvPr>
        </p:nvSpPr>
        <p:spPr>
          <a:xfrm>
            <a:off x="838200" y="365125"/>
            <a:ext cx="10515600" cy="1306443"/>
          </a:xfrm>
        </p:spPr>
        <p:txBody>
          <a:bodyPr>
            <a:normAutofit/>
          </a:bodyPr>
          <a:lstStyle/>
          <a:p>
            <a:r>
              <a:rPr lang="en-US" sz="2200" b="1" dirty="0"/>
              <a:t>Basic Database queries</a:t>
            </a:r>
            <a:br>
              <a:rPr lang="en-US" sz="2200" b="1" dirty="0"/>
            </a:br>
            <a:r>
              <a:rPr lang="en-US" sz="2200" b="1" dirty="0"/>
              <a:t> </a:t>
            </a:r>
            <a:br>
              <a:rPr lang="en-US" sz="2200" b="1" dirty="0"/>
            </a:br>
            <a:r>
              <a:rPr lang="en-US" sz="2200" b="1" dirty="0"/>
              <a:t>HAVING QUERY:</a:t>
            </a:r>
            <a:br>
              <a:rPr lang="en-US" sz="2200" b="1" dirty="0"/>
            </a:br>
            <a:endParaRPr lang="en-US" sz="2200" dirty="0"/>
          </a:p>
        </p:txBody>
      </p:sp>
      <p:sp>
        <p:nvSpPr>
          <p:cNvPr id="3" name="Content Placeholder 2">
            <a:extLst>
              <a:ext uri="{FF2B5EF4-FFF2-40B4-BE49-F238E27FC236}">
                <a16:creationId xmlns:a16="http://schemas.microsoft.com/office/drawing/2014/main" id="{C95E90E4-2086-80A9-170A-417677E511E5}"/>
              </a:ext>
            </a:extLst>
          </p:cNvPr>
          <p:cNvSpPr>
            <a:spLocks noGrp="1"/>
          </p:cNvSpPr>
          <p:nvPr>
            <p:ph idx="1"/>
          </p:nvPr>
        </p:nvSpPr>
        <p:spPr>
          <a:xfrm>
            <a:off x="838200" y="1825625"/>
            <a:ext cx="4152774" cy="4303464"/>
          </a:xfrm>
        </p:spPr>
        <p:txBody>
          <a:bodyPr>
            <a:normAutofit/>
          </a:bodyPr>
          <a:lstStyle/>
          <a:p>
            <a:r>
              <a:rPr lang="en-US" sz="2000" b="1" dirty="0"/>
              <a:t>Retrieves</a:t>
            </a:r>
            <a:r>
              <a:rPr lang="en-US" sz="2000" dirty="0"/>
              <a:t>: </a:t>
            </a:r>
            <a:r>
              <a:rPr lang="en-US" sz="2000" dirty="0" err="1"/>
              <a:t>Land_ID</a:t>
            </a:r>
            <a:r>
              <a:rPr lang="en-US" sz="2000" dirty="0"/>
              <a:t> and total quantity produced on lands where total production exceeds 500 units.</a:t>
            </a:r>
            <a:br>
              <a:rPr lang="en-US" sz="2000" b="1" dirty="0"/>
            </a:br>
            <a:br>
              <a:rPr lang="en-US" sz="2000" b="1" dirty="0"/>
            </a:br>
            <a:r>
              <a:rPr lang="en-US" sz="2000" b="1" dirty="0"/>
              <a:t>SELECT </a:t>
            </a:r>
            <a:r>
              <a:rPr lang="en-US" sz="2000" b="1" dirty="0" err="1"/>
              <a:t>Land_ID</a:t>
            </a:r>
            <a:r>
              <a:rPr lang="en-US" sz="2000" b="1" dirty="0"/>
              <a:t>, SUM(Quantity) AS </a:t>
            </a:r>
            <a:r>
              <a:rPr lang="en-US" sz="2000" b="1" dirty="0" err="1"/>
              <a:t>Total_Quantity</a:t>
            </a:r>
            <a:endParaRPr lang="en-US" sz="2000" b="1" dirty="0"/>
          </a:p>
          <a:p>
            <a:r>
              <a:rPr lang="en-US" sz="2000" b="1" dirty="0"/>
              <a:t>FROM Production</a:t>
            </a:r>
          </a:p>
          <a:p>
            <a:r>
              <a:rPr lang="en-US" sz="2000" b="1" dirty="0"/>
              <a:t>GROUP BY </a:t>
            </a:r>
            <a:r>
              <a:rPr lang="en-US" sz="2000" b="1" dirty="0" err="1"/>
              <a:t>Land_ID</a:t>
            </a:r>
            <a:endParaRPr lang="en-US" sz="2000" b="1" dirty="0"/>
          </a:p>
          <a:p>
            <a:r>
              <a:rPr lang="en-US" sz="2000" b="1" dirty="0"/>
              <a:t>HAVING SUM(Quantity) &gt; 500;</a:t>
            </a:r>
          </a:p>
          <a:p>
            <a:pPr marL="0" indent="0">
              <a:buNone/>
            </a:pPr>
            <a:endParaRPr lang="en-US" sz="2000" dirty="0"/>
          </a:p>
        </p:txBody>
      </p:sp>
      <p:pic>
        <p:nvPicPr>
          <p:cNvPr id="4" name="Picture 3">
            <a:extLst>
              <a:ext uri="{FF2B5EF4-FFF2-40B4-BE49-F238E27FC236}">
                <a16:creationId xmlns:a16="http://schemas.microsoft.com/office/drawing/2014/main" id="{70768286-561D-1C72-2624-18FB762DB118}"/>
              </a:ext>
            </a:extLst>
          </p:cNvPr>
          <p:cNvPicPr>
            <a:picLocks noChangeAspect="1"/>
          </p:cNvPicPr>
          <p:nvPr/>
        </p:nvPicPr>
        <p:blipFill>
          <a:blip r:embed="rId2"/>
          <a:srcRect r="2146" b="-1"/>
          <a:stretch/>
        </p:blipFill>
        <p:spPr>
          <a:xfrm>
            <a:off x="5183500" y="1904282"/>
            <a:ext cx="6170299" cy="4224808"/>
          </a:xfrm>
          <a:prstGeom prst="rect">
            <a:avLst/>
          </a:prstGeom>
        </p:spPr>
      </p:pic>
    </p:spTree>
    <p:extLst>
      <p:ext uri="{BB962C8B-B14F-4D97-AF65-F5344CB8AC3E}">
        <p14:creationId xmlns:p14="http://schemas.microsoft.com/office/powerpoint/2010/main" val="169167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E1FA-6356-A29F-DE27-698B264BF08A}"/>
              </a:ext>
            </a:extLst>
          </p:cNvPr>
          <p:cNvSpPr>
            <a:spLocks noGrp="1"/>
          </p:cNvSpPr>
          <p:nvPr>
            <p:ph type="title"/>
          </p:nvPr>
        </p:nvSpPr>
        <p:spPr>
          <a:xfrm>
            <a:off x="761840" y="1138265"/>
            <a:ext cx="4651204" cy="1401183"/>
          </a:xfrm>
        </p:spPr>
        <p:txBody>
          <a:bodyPr anchor="t">
            <a:normAutofit/>
          </a:bodyPr>
          <a:lstStyle/>
          <a:p>
            <a:r>
              <a:rPr lang="en-US" sz="3200"/>
              <a:t>COUNT QUERY:</a:t>
            </a:r>
          </a:p>
        </p:txBody>
      </p:sp>
      <p:cxnSp>
        <p:nvCxnSpPr>
          <p:cNvPr id="19"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811CB51-ECAF-FF24-B8D1-C4CBE0A5D273}"/>
              </a:ext>
            </a:extLst>
          </p:cNvPr>
          <p:cNvSpPr>
            <a:spLocks noGrp="1"/>
          </p:cNvSpPr>
          <p:nvPr>
            <p:ph idx="1"/>
          </p:nvPr>
        </p:nvSpPr>
        <p:spPr>
          <a:xfrm>
            <a:off x="761839" y="2551176"/>
            <a:ext cx="4651205" cy="3602935"/>
          </a:xfrm>
        </p:spPr>
        <p:txBody>
          <a:bodyPr>
            <a:normAutofit/>
          </a:bodyPr>
          <a:lstStyle/>
          <a:p>
            <a:r>
              <a:rPr lang="en-US" sz="2000" b="1" dirty="0"/>
              <a:t>Retrieves</a:t>
            </a:r>
            <a:r>
              <a:rPr lang="en-US" sz="2000" dirty="0"/>
              <a:t>: </a:t>
            </a:r>
            <a:r>
              <a:rPr lang="en-US" sz="2000" dirty="0" err="1"/>
              <a:t>Location_ID</a:t>
            </a:r>
            <a:r>
              <a:rPr lang="en-US" sz="2000" dirty="0"/>
              <a:t> and the count of markets in each location.</a:t>
            </a:r>
          </a:p>
          <a:p>
            <a:pPr marL="0" indent="0">
              <a:buNone/>
            </a:pPr>
            <a:br>
              <a:rPr lang="en-US" sz="2000" dirty="0"/>
            </a:br>
            <a:r>
              <a:rPr lang="en-US" sz="2000" b="1" dirty="0"/>
              <a:t>SELECT </a:t>
            </a:r>
            <a:r>
              <a:rPr lang="en-US" sz="2000" b="1" dirty="0" err="1"/>
              <a:t>Location_ID</a:t>
            </a:r>
            <a:r>
              <a:rPr lang="en-US" sz="2000" b="1" dirty="0"/>
              <a:t>, COUNT(</a:t>
            </a:r>
            <a:r>
              <a:rPr lang="en-US" sz="2000" b="1" dirty="0" err="1"/>
              <a:t>Market_ID</a:t>
            </a:r>
            <a:r>
              <a:rPr lang="en-US" sz="2000" b="1" dirty="0"/>
              <a:t>) AS </a:t>
            </a:r>
            <a:r>
              <a:rPr lang="en-US" sz="2000" b="1" dirty="0" err="1"/>
              <a:t>Number_of_Markets</a:t>
            </a:r>
            <a:endParaRPr lang="en-US" sz="2000" b="1" dirty="0"/>
          </a:p>
          <a:p>
            <a:r>
              <a:rPr lang="en-US" sz="2000" b="1" dirty="0"/>
              <a:t>FROM Market</a:t>
            </a:r>
          </a:p>
          <a:p>
            <a:r>
              <a:rPr lang="en-US" sz="2000" b="1" dirty="0"/>
              <a:t>GROUP BY </a:t>
            </a:r>
            <a:r>
              <a:rPr lang="en-US" sz="2000" b="1" dirty="0" err="1"/>
              <a:t>Location_ID</a:t>
            </a:r>
            <a:r>
              <a:rPr lang="en-US" sz="2000" b="1" dirty="0"/>
              <a:t>;</a:t>
            </a:r>
            <a:br>
              <a:rPr lang="en-US" sz="2000" b="1" dirty="0"/>
            </a:br>
            <a:br>
              <a:rPr lang="en-US" sz="2000" b="1" dirty="0"/>
            </a:br>
            <a:endParaRPr lang="en-US" sz="2000" b="1" dirty="0"/>
          </a:p>
        </p:txBody>
      </p:sp>
      <p:pic>
        <p:nvPicPr>
          <p:cNvPr id="4" name="Picture 3">
            <a:extLst>
              <a:ext uri="{FF2B5EF4-FFF2-40B4-BE49-F238E27FC236}">
                <a16:creationId xmlns:a16="http://schemas.microsoft.com/office/drawing/2014/main" id="{7AFF3DD1-9AB1-3D47-3ED9-816463EFDEA0}"/>
              </a:ext>
            </a:extLst>
          </p:cNvPr>
          <p:cNvPicPr>
            <a:picLocks noChangeAspect="1"/>
          </p:cNvPicPr>
          <p:nvPr/>
        </p:nvPicPr>
        <p:blipFill>
          <a:blip r:embed="rId2"/>
          <a:srcRect r="25311" b="-1"/>
          <a:stretch/>
        </p:blipFill>
        <p:spPr>
          <a:xfrm>
            <a:off x="6096000" y="838013"/>
            <a:ext cx="5234538" cy="5186267"/>
          </a:xfrm>
          <a:prstGeom prst="rect">
            <a:avLst/>
          </a:prstGeom>
        </p:spPr>
      </p:pic>
    </p:spTree>
    <p:extLst>
      <p:ext uri="{BB962C8B-B14F-4D97-AF65-F5344CB8AC3E}">
        <p14:creationId xmlns:p14="http://schemas.microsoft.com/office/powerpoint/2010/main" val="3123359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1D80-4A23-4933-7511-56F7EEBE7FC6}"/>
              </a:ext>
            </a:extLst>
          </p:cNvPr>
          <p:cNvSpPr>
            <a:spLocks noGrp="1"/>
          </p:cNvSpPr>
          <p:nvPr>
            <p:ph type="title"/>
          </p:nvPr>
        </p:nvSpPr>
        <p:spPr>
          <a:xfrm>
            <a:off x="761840" y="1138265"/>
            <a:ext cx="4544762" cy="1401183"/>
          </a:xfrm>
        </p:spPr>
        <p:txBody>
          <a:bodyPr anchor="t">
            <a:normAutofit/>
          </a:bodyPr>
          <a:lstStyle/>
          <a:p>
            <a:r>
              <a:rPr lang="en-US" sz="3200"/>
              <a:t>ORDER BY QUERY:</a:t>
            </a:r>
          </a:p>
        </p:txBody>
      </p:sp>
      <p:cxnSp>
        <p:nvCxnSpPr>
          <p:cNvPr id="17"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2F16A0-A89A-ABF6-3FAF-DC94B2A075B5}"/>
              </a:ext>
            </a:extLst>
          </p:cNvPr>
          <p:cNvSpPr>
            <a:spLocks noGrp="1"/>
          </p:cNvSpPr>
          <p:nvPr>
            <p:ph idx="1"/>
          </p:nvPr>
        </p:nvSpPr>
        <p:spPr>
          <a:xfrm>
            <a:off x="761840" y="2551176"/>
            <a:ext cx="4544762" cy="3602935"/>
          </a:xfrm>
        </p:spPr>
        <p:txBody>
          <a:bodyPr>
            <a:normAutofit/>
          </a:bodyPr>
          <a:lstStyle/>
          <a:p>
            <a:r>
              <a:rPr lang="en-US" sz="2000" b="1" dirty="0"/>
              <a:t>Retrieves</a:t>
            </a:r>
            <a:r>
              <a:rPr lang="en-US" sz="2000" dirty="0"/>
              <a:t>: All crop details, ordered by crop type in ascending order.</a:t>
            </a:r>
            <a:br>
              <a:rPr lang="en-US" sz="2000" dirty="0"/>
            </a:br>
            <a:br>
              <a:rPr lang="en-US" sz="2000" dirty="0"/>
            </a:br>
            <a:r>
              <a:rPr lang="en-US" sz="2000" dirty="0"/>
              <a:t>SELECT * FROM Crop</a:t>
            </a:r>
          </a:p>
          <a:p>
            <a:r>
              <a:rPr lang="en-US" sz="2000" dirty="0"/>
              <a:t>ORDER BY Type ASC;</a:t>
            </a:r>
          </a:p>
          <a:p>
            <a:endParaRPr lang="en-US" sz="2000" dirty="0"/>
          </a:p>
        </p:txBody>
      </p:sp>
      <p:pic>
        <p:nvPicPr>
          <p:cNvPr id="4" name="Picture 3">
            <a:extLst>
              <a:ext uri="{FF2B5EF4-FFF2-40B4-BE49-F238E27FC236}">
                <a16:creationId xmlns:a16="http://schemas.microsoft.com/office/drawing/2014/main" id="{D3CA8FB1-BC79-D707-5F12-65F5DB14BAEF}"/>
              </a:ext>
            </a:extLst>
          </p:cNvPr>
          <p:cNvPicPr>
            <a:picLocks noChangeAspect="1"/>
          </p:cNvPicPr>
          <p:nvPr/>
        </p:nvPicPr>
        <p:blipFill>
          <a:blip r:embed="rId2"/>
          <a:stretch>
            <a:fillRect/>
          </a:stretch>
        </p:blipFill>
        <p:spPr>
          <a:xfrm>
            <a:off x="6218039" y="771753"/>
            <a:ext cx="5063578" cy="5316095"/>
          </a:xfrm>
          <a:prstGeom prst="rect">
            <a:avLst/>
          </a:prstGeom>
        </p:spPr>
      </p:pic>
    </p:spTree>
    <p:extLst>
      <p:ext uri="{BB962C8B-B14F-4D97-AF65-F5344CB8AC3E}">
        <p14:creationId xmlns:p14="http://schemas.microsoft.com/office/powerpoint/2010/main" val="573516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FC90-1B88-4207-7FEE-115E538B169F}"/>
              </a:ext>
            </a:extLst>
          </p:cNvPr>
          <p:cNvSpPr>
            <a:spLocks noGrp="1"/>
          </p:cNvSpPr>
          <p:nvPr>
            <p:ph type="title"/>
          </p:nvPr>
        </p:nvSpPr>
        <p:spPr>
          <a:xfrm>
            <a:off x="761840" y="1138265"/>
            <a:ext cx="4651204" cy="1401183"/>
          </a:xfrm>
        </p:spPr>
        <p:txBody>
          <a:bodyPr anchor="t">
            <a:normAutofit/>
          </a:bodyPr>
          <a:lstStyle/>
          <a:p>
            <a:r>
              <a:rPr lang="en-US" sz="3200"/>
              <a:t>GROUP BY QUERY:</a:t>
            </a:r>
          </a:p>
        </p:txBody>
      </p:sp>
      <p:cxnSp>
        <p:nvCxnSpPr>
          <p:cNvPr id="9" name="Straight Connector 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C21C29-1AF3-9415-F970-EF7718A8F4B0}"/>
              </a:ext>
            </a:extLst>
          </p:cNvPr>
          <p:cNvSpPr>
            <a:spLocks noGrp="1"/>
          </p:cNvSpPr>
          <p:nvPr>
            <p:ph idx="1"/>
          </p:nvPr>
        </p:nvSpPr>
        <p:spPr>
          <a:xfrm>
            <a:off x="761839" y="2551176"/>
            <a:ext cx="4651205" cy="3602935"/>
          </a:xfrm>
        </p:spPr>
        <p:txBody>
          <a:bodyPr>
            <a:normAutofit/>
          </a:bodyPr>
          <a:lstStyle/>
          <a:p>
            <a:r>
              <a:rPr lang="en-US" sz="2000" b="1" dirty="0"/>
              <a:t>Retrieves</a:t>
            </a:r>
            <a:r>
              <a:rPr lang="en-US" sz="2000" dirty="0"/>
              <a:t>: </a:t>
            </a:r>
            <a:r>
              <a:rPr lang="en-US" sz="2000" dirty="0" err="1"/>
              <a:t>Location_ID</a:t>
            </a:r>
            <a:r>
              <a:rPr lang="en-US" sz="2000" dirty="0"/>
              <a:t> and average temperature for each location.</a:t>
            </a:r>
            <a:br>
              <a:rPr lang="en-US" sz="2000" dirty="0"/>
            </a:br>
            <a:br>
              <a:rPr lang="en-US" sz="2000" dirty="0"/>
            </a:br>
            <a:r>
              <a:rPr lang="en-US" sz="2000" b="1" dirty="0"/>
              <a:t>SELECT </a:t>
            </a:r>
            <a:r>
              <a:rPr lang="en-US" sz="2000" b="1" dirty="0" err="1"/>
              <a:t>Location_ID</a:t>
            </a:r>
            <a:r>
              <a:rPr lang="en-US" sz="2000" b="1" dirty="0"/>
              <a:t>, AVG(Temperature) AS </a:t>
            </a:r>
            <a:r>
              <a:rPr lang="en-US" sz="2000" b="1" dirty="0" err="1"/>
              <a:t>Average_Temperature</a:t>
            </a:r>
            <a:endParaRPr lang="en-US" sz="2000" b="1" dirty="0"/>
          </a:p>
          <a:p>
            <a:r>
              <a:rPr lang="en-US" sz="2000" b="1" dirty="0"/>
              <a:t>FROM Weather</a:t>
            </a:r>
          </a:p>
          <a:p>
            <a:r>
              <a:rPr lang="en-US" sz="2000" b="1" dirty="0"/>
              <a:t>GROUP BY </a:t>
            </a:r>
            <a:r>
              <a:rPr lang="en-US" sz="2000" b="1" dirty="0" err="1"/>
              <a:t>Location_ID</a:t>
            </a:r>
            <a:r>
              <a:rPr lang="en-US" sz="2000" b="1" dirty="0"/>
              <a:t>;</a:t>
            </a:r>
          </a:p>
          <a:p>
            <a:endParaRPr lang="en-US" sz="2000" dirty="0"/>
          </a:p>
        </p:txBody>
      </p:sp>
      <p:pic>
        <p:nvPicPr>
          <p:cNvPr id="4" name="Picture 3">
            <a:extLst>
              <a:ext uri="{FF2B5EF4-FFF2-40B4-BE49-F238E27FC236}">
                <a16:creationId xmlns:a16="http://schemas.microsoft.com/office/drawing/2014/main" id="{EC257C14-E22B-AE5F-EAC6-6128B5C2376C}"/>
              </a:ext>
            </a:extLst>
          </p:cNvPr>
          <p:cNvPicPr>
            <a:picLocks noChangeAspect="1"/>
          </p:cNvPicPr>
          <p:nvPr/>
        </p:nvPicPr>
        <p:blipFill>
          <a:blip r:embed="rId2"/>
          <a:srcRect r="27584" b="2"/>
          <a:stretch/>
        </p:blipFill>
        <p:spPr>
          <a:xfrm>
            <a:off x="6096000" y="838013"/>
            <a:ext cx="5234538" cy="5186267"/>
          </a:xfrm>
          <a:prstGeom prst="rect">
            <a:avLst/>
          </a:prstGeom>
        </p:spPr>
      </p:pic>
    </p:spTree>
    <p:extLst>
      <p:ext uri="{BB962C8B-B14F-4D97-AF65-F5344CB8AC3E}">
        <p14:creationId xmlns:p14="http://schemas.microsoft.com/office/powerpoint/2010/main" val="476313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7160-1CB2-0F91-50C9-21E680635E96}"/>
              </a:ext>
            </a:extLst>
          </p:cNvPr>
          <p:cNvSpPr>
            <a:spLocks noGrp="1"/>
          </p:cNvSpPr>
          <p:nvPr>
            <p:ph type="title"/>
          </p:nvPr>
        </p:nvSpPr>
        <p:spPr>
          <a:xfrm>
            <a:off x="761840" y="1138265"/>
            <a:ext cx="4544762" cy="1401183"/>
          </a:xfrm>
        </p:spPr>
        <p:txBody>
          <a:bodyPr anchor="t">
            <a:normAutofit/>
          </a:bodyPr>
          <a:lstStyle/>
          <a:p>
            <a:r>
              <a:rPr lang="en-US" sz="3200"/>
              <a:t>LIKE QUERY:</a:t>
            </a:r>
            <a:br>
              <a:rPr lang="en-US" sz="3200"/>
            </a:br>
            <a:endParaRPr lang="en-US" sz="3200"/>
          </a:p>
        </p:txBody>
      </p:sp>
      <p:cxnSp>
        <p:nvCxnSpPr>
          <p:cNvPr id="9" name="Straight Connector 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FFC8D8-E638-6C5D-6B90-81231808C148}"/>
              </a:ext>
            </a:extLst>
          </p:cNvPr>
          <p:cNvSpPr>
            <a:spLocks noGrp="1"/>
          </p:cNvSpPr>
          <p:nvPr>
            <p:ph idx="1"/>
          </p:nvPr>
        </p:nvSpPr>
        <p:spPr>
          <a:xfrm>
            <a:off x="761840" y="2551176"/>
            <a:ext cx="4544762" cy="3602935"/>
          </a:xfrm>
        </p:spPr>
        <p:txBody>
          <a:bodyPr>
            <a:normAutofit/>
          </a:bodyPr>
          <a:lstStyle/>
          <a:p>
            <a:pPr marL="0" indent="0">
              <a:buNone/>
            </a:pPr>
            <a:br>
              <a:rPr lang="en-US" sz="2000" b="1" dirty="0"/>
            </a:br>
            <a:r>
              <a:rPr lang="en-US" sz="2000" b="1" dirty="0"/>
              <a:t>Retrieves</a:t>
            </a:r>
            <a:r>
              <a:rPr lang="en-US" sz="2000" dirty="0"/>
              <a:t>: All details of farmers whose names start with 'M’.</a:t>
            </a:r>
            <a:br>
              <a:rPr lang="en-US" sz="2000" dirty="0"/>
            </a:br>
            <a:br>
              <a:rPr lang="en-US" sz="2000" dirty="0"/>
            </a:br>
            <a:r>
              <a:rPr lang="en-US" sz="2000" dirty="0"/>
              <a:t>SELECT * FROM Farmer</a:t>
            </a:r>
          </a:p>
          <a:p>
            <a:r>
              <a:rPr lang="en-US" sz="2000" dirty="0"/>
              <a:t>WHERE Name LIKE 'M%';</a:t>
            </a:r>
          </a:p>
          <a:p>
            <a:endParaRPr lang="en-US" sz="2000" dirty="0"/>
          </a:p>
        </p:txBody>
      </p:sp>
      <p:pic>
        <p:nvPicPr>
          <p:cNvPr id="4" name="Picture 3">
            <a:extLst>
              <a:ext uri="{FF2B5EF4-FFF2-40B4-BE49-F238E27FC236}">
                <a16:creationId xmlns:a16="http://schemas.microsoft.com/office/drawing/2014/main" id="{F86AFA0A-CCB6-3533-1DFA-E4E5F69F91AD}"/>
              </a:ext>
            </a:extLst>
          </p:cNvPr>
          <p:cNvPicPr>
            <a:picLocks noChangeAspect="1"/>
          </p:cNvPicPr>
          <p:nvPr/>
        </p:nvPicPr>
        <p:blipFill>
          <a:blip r:embed="rId2"/>
          <a:stretch>
            <a:fillRect/>
          </a:stretch>
        </p:blipFill>
        <p:spPr>
          <a:xfrm>
            <a:off x="6082748" y="2516325"/>
            <a:ext cx="5334160" cy="1826950"/>
          </a:xfrm>
          <a:prstGeom prst="rect">
            <a:avLst/>
          </a:prstGeom>
        </p:spPr>
      </p:pic>
    </p:spTree>
    <p:extLst>
      <p:ext uri="{BB962C8B-B14F-4D97-AF65-F5344CB8AC3E}">
        <p14:creationId xmlns:p14="http://schemas.microsoft.com/office/powerpoint/2010/main" val="3832136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C4A7C96-9E71-4CE8-ADCD-504C0D52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7DCFB-284E-F447-CABE-E7FD140B7C97}"/>
              </a:ext>
            </a:extLst>
          </p:cNvPr>
          <p:cNvSpPr>
            <a:spLocks noGrp="1"/>
          </p:cNvSpPr>
          <p:nvPr>
            <p:ph type="title"/>
          </p:nvPr>
        </p:nvSpPr>
        <p:spPr>
          <a:xfrm>
            <a:off x="838200" y="365126"/>
            <a:ext cx="10515600" cy="1306440"/>
          </a:xfrm>
        </p:spPr>
        <p:txBody>
          <a:bodyPr>
            <a:normAutofit/>
          </a:bodyPr>
          <a:lstStyle/>
          <a:p>
            <a:pPr algn="ctr"/>
            <a:r>
              <a:rPr lang="en-US" dirty="0"/>
              <a:t>PROJECT  OVERVIEW</a:t>
            </a:r>
          </a:p>
        </p:txBody>
      </p:sp>
      <p:sp>
        <p:nvSpPr>
          <p:cNvPr id="3" name="Content Placeholder 2">
            <a:extLst>
              <a:ext uri="{FF2B5EF4-FFF2-40B4-BE49-F238E27FC236}">
                <a16:creationId xmlns:a16="http://schemas.microsoft.com/office/drawing/2014/main" id="{34412EA5-DFF8-9299-B912-0E50EECFAC1A}"/>
              </a:ext>
            </a:extLst>
          </p:cNvPr>
          <p:cNvSpPr>
            <a:spLocks noGrp="1"/>
          </p:cNvSpPr>
          <p:nvPr>
            <p:ph idx="1"/>
          </p:nvPr>
        </p:nvSpPr>
        <p:spPr>
          <a:xfrm>
            <a:off x="1995715" y="2000249"/>
            <a:ext cx="8197410" cy="4128837"/>
          </a:xfrm>
        </p:spPr>
        <p:txBody>
          <a:bodyPr>
            <a:normAutofit/>
          </a:bodyPr>
          <a:lstStyle/>
          <a:p>
            <a:pPr>
              <a:buFont typeface="Arial" panose="020B0604020202020204" pitchFamily="34" charset="0"/>
              <a:buChar char="•"/>
            </a:pPr>
            <a:r>
              <a:rPr lang="en-US" sz="1400" dirty="0">
                <a:effectLst/>
                <a:latin typeface="MS"/>
              </a:rPr>
              <a:t>❖  </a:t>
            </a:r>
            <a:r>
              <a:rPr lang="en-US" sz="1400" b="1" dirty="0">
                <a:effectLst/>
                <a:latin typeface="TimesNewRomanPS"/>
              </a:rPr>
              <a:t>INTRODUCTION </a:t>
            </a:r>
            <a:endParaRPr lang="en-US" sz="1400" dirty="0">
              <a:effectLst/>
            </a:endParaRPr>
          </a:p>
          <a:p>
            <a:pPr>
              <a:buFont typeface="Arial" panose="020B0604020202020204" pitchFamily="34" charset="0"/>
              <a:buChar char="•"/>
            </a:pPr>
            <a:r>
              <a:rPr lang="en-US" sz="1400" dirty="0">
                <a:effectLst/>
                <a:latin typeface="MS"/>
              </a:rPr>
              <a:t>❖  </a:t>
            </a:r>
            <a:r>
              <a:rPr lang="en-US" sz="1400" b="1" dirty="0">
                <a:effectLst/>
                <a:latin typeface="TimesNewRomanPS"/>
              </a:rPr>
              <a:t>Entity Relationship model </a:t>
            </a:r>
            <a:endParaRPr lang="en-US" sz="1400" dirty="0">
              <a:effectLst/>
            </a:endParaRPr>
          </a:p>
          <a:p>
            <a:pPr marL="742950" lvl="1" indent="-285750">
              <a:buFont typeface="Arial" panose="020B0604020202020204" pitchFamily="34" charset="0"/>
              <a:buChar char="•"/>
            </a:pPr>
            <a:r>
              <a:rPr lang="en-US" sz="1400" dirty="0">
                <a:effectLst/>
                <a:latin typeface="MS"/>
              </a:rPr>
              <a:t>➢  </a:t>
            </a:r>
            <a:r>
              <a:rPr lang="en-US" sz="1400" dirty="0">
                <a:effectLst/>
                <a:latin typeface="TimesNewRomanPSMT"/>
              </a:rPr>
              <a:t>ER Diagram </a:t>
            </a:r>
            <a:endParaRPr lang="en-US" sz="1400" dirty="0">
              <a:effectLst/>
            </a:endParaRPr>
          </a:p>
          <a:p>
            <a:pPr marL="742950" lvl="1" indent="-285750">
              <a:buFont typeface="Arial" panose="020B0604020202020204" pitchFamily="34" charset="0"/>
              <a:buChar char="•"/>
            </a:pPr>
            <a:r>
              <a:rPr lang="en-US" sz="1400" dirty="0">
                <a:effectLst/>
                <a:latin typeface="MS"/>
              </a:rPr>
              <a:t>➢  </a:t>
            </a:r>
            <a:r>
              <a:rPr lang="en-US" sz="1400" dirty="0">
                <a:effectLst/>
                <a:latin typeface="TimesNewRomanPSMT"/>
              </a:rPr>
              <a:t>ER Diagram description </a:t>
            </a:r>
            <a:endParaRPr lang="en-US" sz="1400" dirty="0">
              <a:effectLst/>
            </a:endParaRPr>
          </a:p>
          <a:p>
            <a:pPr>
              <a:buFont typeface="Arial" panose="020B0604020202020204" pitchFamily="34" charset="0"/>
              <a:buChar char="•"/>
            </a:pPr>
            <a:r>
              <a:rPr lang="en-US" sz="1400" dirty="0">
                <a:effectLst/>
                <a:latin typeface="MS"/>
              </a:rPr>
              <a:t>❖  </a:t>
            </a:r>
            <a:r>
              <a:rPr lang="en-US" sz="1400" b="1" dirty="0">
                <a:effectLst/>
                <a:latin typeface="TimesNewRomanPS"/>
              </a:rPr>
              <a:t>TRIANGLE relational database schemas. </a:t>
            </a:r>
            <a:endParaRPr lang="en-US" sz="1400" dirty="0">
              <a:effectLst/>
            </a:endParaRPr>
          </a:p>
          <a:p>
            <a:pPr>
              <a:buFont typeface="Arial" panose="020B0604020202020204" pitchFamily="34" charset="0"/>
              <a:buChar char="•"/>
            </a:pPr>
            <a:r>
              <a:rPr lang="en-US" sz="1400" dirty="0">
                <a:effectLst/>
                <a:latin typeface="MS"/>
              </a:rPr>
              <a:t>❖  </a:t>
            </a:r>
            <a:r>
              <a:rPr lang="en-US" sz="1400" b="1" dirty="0">
                <a:effectLst/>
                <a:latin typeface="TimesNewRomanPS"/>
              </a:rPr>
              <a:t>Queries </a:t>
            </a:r>
            <a:endParaRPr lang="en-US" sz="1400" dirty="0">
              <a:effectLst/>
            </a:endParaRPr>
          </a:p>
          <a:p>
            <a:pPr marL="742950" lvl="1" indent="-285750">
              <a:buFont typeface="Arial" panose="020B0604020202020204" pitchFamily="34" charset="0"/>
              <a:buChar char="•"/>
            </a:pPr>
            <a:r>
              <a:rPr lang="en-US" sz="1400" dirty="0">
                <a:effectLst/>
                <a:latin typeface="MS"/>
              </a:rPr>
              <a:t>➢  </a:t>
            </a:r>
            <a:r>
              <a:rPr lang="en-US" sz="1400" dirty="0">
                <a:effectLst/>
                <a:latin typeface="TimesNewRomanPSMT"/>
              </a:rPr>
              <a:t>Basic </a:t>
            </a:r>
            <a:endParaRPr lang="en-US" sz="1400" dirty="0">
              <a:effectLst/>
            </a:endParaRPr>
          </a:p>
          <a:p>
            <a:pPr marL="742950" lvl="1" indent="-285750">
              <a:buFont typeface="Arial" panose="020B0604020202020204" pitchFamily="34" charset="0"/>
              <a:buChar char="•"/>
            </a:pPr>
            <a:r>
              <a:rPr lang="en-US" sz="1400" dirty="0">
                <a:effectLst/>
                <a:latin typeface="MS"/>
              </a:rPr>
              <a:t>➢  </a:t>
            </a:r>
            <a:r>
              <a:rPr lang="en-US" sz="1400" dirty="0">
                <a:effectLst/>
                <a:latin typeface="TimesNewRomanPSMT"/>
              </a:rPr>
              <a:t>Intermediate Query (Inner, Right, Left, Full Outer and Cross join commands.) </a:t>
            </a:r>
            <a:endParaRPr lang="en-US" sz="1400" dirty="0">
              <a:effectLst/>
            </a:endParaRPr>
          </a:p>
          <a:p>
            <a:pPr marL="742950" lvl="1" indent="-285750">
              <a:buFont typeface="Arial" panose="020B0604020202020204" pitchFamily="34" charset="0"/>
              <a:buChar char="•"/>
            </a:pPr>
            <a:r>
              <a:rPr lang="en-US" sz="1400" dirty="0">
                <a:effectLst/>
                <a:latin typeface="MS"/>
              </a:rPr>
              <a:t>➢  </a:t>
            </a:r>
            <a:r>
              <a:rPr lang="en-US" sz="1400" dirty="0">
                <a:effectLst/>
                <a:latin typeface="TimesNewRomanPSMT"/>
              </a:rPr>
              <a:t>Advanced </a:t>
            </a:r>
            <a:endParaRPr lang="en-US" sz="1400" dirty="0">
              <a:effectLst/>
            </a:endParaRPr>
          </a:p>
          <a:p>
            <a:pPr>
              <a:buFont typeface="Arial" panose="020B0604020202020204" pitchFamily="34" charset="0"/>
              <a:buChar char="•"/>
            </a:pPr>
            <a:r>
              <a:rPr lang="en-US" sz="1400" dirty="0">
                <a:effectLst/>
                <a:latin typeface="MS"/>
              </a:rPr>
              <a:t>❖  </a:t>
            </a:r>
            <a:r>
              <a:rPr lang="en-US" sz="1400" b="1" dirty="0">
                <a:effectLst/>
                <a:latin typeface="TimesNewRomanPS"/>
              </a:rPr>
              <a:t>Mathematical Notation </a:t>
            </a:r>
            <a:endParaRPr lang="en-US" sz="1400" dirty="0">
              <a:effectLst/>
              <a:latin typeface="MS"/>
            </a:endParaRPr>
          </a:p>
          <a:p>
            <a:pPr marL="742950" lvl="1" indent="-285750">
              <a:buFont typeface="Arial" panose="020B0604020202020204" pitchFamily="34" charset="0"/>
              <a:buChar char="•"/>
            </a:pPr>
            <a:r>
              <a:rPr lang="en-US" sz="1400" dirty="0">
                <a:effectLst/>
                <a:latin typeface="MS"/>
              </a:rPr>
              <a:t>➢  </a:t>
            </a:r>
            <a:r>
              <a:rPr lang="en-US" sz="1400" dirty="0">
                <a:effectLst/>
                <a:latin typeface="TimesNewRomanPSMT"/>
              </a:rPr>
              <a:t>Basic </a:t>
            </a:r>
            <a:endParaRPr lang="en-US" sz="1400" dirty="0">
              <a:effectLst/>
            </a:endParaRPr>
          </a:p>
          <a:p>
            <a:pPr marL="742950" lvl="1" indent="-285750">
              <a:buFont typeface="Arial" panose="020B0604020202020204" pitchFamily="34" charset="0"/>
              <a:buChar char="•"/>
            </a:pPr>
            <a:r>
              <a:rPr lang="en-US" sz="1400" dirty="0">
                <a:effectLst/>
                <a:latin typeface="MS"/>
              </a:rPr>
              <a:t>➢  </a:t>
            </a:r>
            <a:r>
              <a:rPr lang="en-US" sz="1400" dirty="0">
                <a:effectLst/>
                <a:latin typeface="TimesNewRomanPSMT"/>
              </a:rPr>
              <a:t>Intermediate Query</a:t>
            </a:r>
            <a:endParaRPr lang="en-US" sz="1400" dirty="0">
              <a:effectLst/>
            </a:endParaRPr>
          </a:p>
          <a:p>
            <a:pPr marL="742950" lvl="1" indent="-285750">
              <a:buFont typeface="Arial" panose="020B0604020202020204" pitchFamily="34" charset="0"/>
              <a:buChar char="•"/>
            </a:pPr>
            <a:r>
              <a:rPr lang="en-US" sz="1400" dirty="0">
                <a:effectLst/>
                <a:latin typeface="MS"/>
              </a:rPr>
              <a:t>➢  </a:t>
            </a:r>
            <a:r>
              <a:rPr lang="en-US" sz="1400" dirty="0">
                <a:effectLst/>
                <a:latin typeface="TimesNewRomanPSMT"/>
              </a:rPr>
              <a:t>Advanced </a:t>
            </a:r>
            <a:endParaRPr lang="en-US" sz="1400" dirty="0">
              <a:effectLst/>
            </a:endParaRPr>
          </a:p>
          <a:p>
            <a:pPr marL="0" indent="0">
              <a:buNone/>
            </a:pPr>
            <a:br>
              <a:rPr lang="en-US" sz="1400" dirty="0">
                <a:effectLst/>
                <a:latin typeface="MS"/>
              </a:rPr>
            </a:br>
            <a:r>
              <a:rPr lang="en-US" sz="1400" dirty="0">
                <a:effectLst/>
                <a:latin typeface="MS"/>
              </a:rPr>
              <a:t>❖ </a:t>
            </a:r>
            <a:r>
              <a:rPr lang="en-US" sz="1400" b="1" dirty="0">
                <a:effectLst/>
                <a:latin typeface="TimesNewRomanPS"/>
              </a:rPr>
              <a:t>Conclusion </a:t>
            </a:r>
            <a:endParaRPr lang="en-US" sz="1400" dirty="0">
              <a:effectLst/>
            </a:endParaRPr>
          </a:p>
          <a:p>
            <a:endParaRPr lang="en-US" sz="1400" dirty="0"/>
          </a:p>
        </p:txBody>
      </p:sp>
    </p:spTree>
    <p:extLst>
      <p:ext uri="{BB962C8B-B14F-4D97-AF65-F5344CB8AC3E}">
        <p14:creationId xmlns:p14="http://schemas.microsoft.com/office/powerpoint/2010/main" val="3048903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457B7-1500-0EE5-AF73-60AD2A3E07BC}"/>
              </a:ext>
            </a:extLst>
          </p:cNvPr>
          <p:cNvSpPr>
            <a:spLocks noGrp="1"/>
          </p:cNvSpPr>
          <p:nvPr>
            <p:ph type="title"/>
          </p:nvPr>
        </p:nvSpPr>
        <p:spPr>
          <a:xfrm>
            <a:off x="630936" y="639520"/>
            <a:ext cx="3429000" cy="1719072"/>
          </a:xfrm>
        </p:spPr>
        <p:txBody>
          <a:bodyPr anchor="b">
            <a:normAutofit/>
          </a:bodyPr>
          <a:lstStyle/>
          <a:p>
            <a:r>
              <a:rPr lang="en-US" sz="2600" b="1" dirty="0">
                <a:latin typeface="Times New Roman" panose="02020603050405020304" pitchFamily="18" charset="0"/>
                <a:cs typeface="Times New Roman" panose="02020603050405020304" pitchFamily="18" charset="0"/>
              </a:rPr>
              <a:t>Intermediate Database queries </a:t>
            </a:r>
            <a:br>
              <a:rPr lang="en-US" sz="2600" b="1" dirty="0">
                <a:latin typeface="Times New Roman" panose="02020603050405020304" pitchFamily="18" charset="0"/>
                <a:cs typeface="Times New Roman" panose="02020603050405020304" pitchFamily="18" charset="0"/>
              </a:rPr>
            </a:br>
            <a:br>
              <a:rPr lang="en-US" sz="2600" b="1" dirty="0">
                <a:latin typeface="Times New Roman" panose="02020603050405020304" pitchFamily="18" charset="0"/>
                <a:cs typeface="Times New Roman" panose="02020603050405020304" pitchFamily="18" charset="0"/>
              </a:rPr>
            </a:br>
            <a:r>
              <a:rPr lang="en-US" sz="2600" b="1" dirty="0">
                <a:latin typeface="Times New Roman" panose="02020603050405020304" pitchFamily="18" charset="0"/>
                <a:cs typeface="Times New Roman" panose="02020603050405020304" pitchFamily="18" charset="0"/>
              </a:rPr>
              <a:t>INNER JOIN Query:</a:t>
            </a:r>
            <a:endParaRPr lang="en-US" sz="2600" dirty="0">
              <a:latin typeface="Times New Roman" panose="02020603050405020304" pitchFamily="18" charset="0"/>
              <a:cs typeface="Times New Roman" panose="02020603050405020304" pitchFamily="18" charset="0"/>
            </a:endParaRP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58DE81-F939-91CA-5BFD-063935F5B46F}"/>
              </a:ext>
            </a:extLst>
          </p:cNvPr>
          <p:cNvSpPr>
            <a:spLocks noGrp="1"/>
          </p:cNvSpPr>
          <p:nvPr>
            <p:ph idx="1"/>
          </p:nvPr>
        </p:nvSpPr>
        <p:spPr>
          <a:xfrm>
            <a:off x="250723" y="2807208"/>
            <a:ext cx="11769211" cy="3881480"/>
          </a:xfrm>
        </p:spPr>
        <p:txBody>
          <a:bodyPr anchor="t">
            <a:normAutofit/>
          </a:bodyPr>
          <a:lstStyle/>
          <a:p>
            <a:pPr marL="0" indent="0">
              <a:buNone/>
            </a:pPr>
            <a:r>
              <a:rPr lang="en-US" sz="1800" b="1" dirty="0">
                <a:latin typeface="Times New Roman" panose="02020603050405020304" pitchFamily="18" charset="0"/>
                <a:cs typeface="Times New Roman" panose="02020603050405020304" pitchFamily="18" charset="0"/>
              </a:rPr>
              <a:t>Retrieves</a:t>
            </a:r>
            <a:r>
              <a:rPr lang="en-US" sz="1800" dirty="0">
                <a:latin typeface="Times New Roman" panose="02020603050405020304" pitchFamily="18" charset="0"/>
                <a:cs typeface="Times New Roman" panose="02020603050405020304" pitchFamily="18" charset="0"/>
              </a:rPr>
              <a:t>: Names of farmers and names of crops they have produced by joining the Farmer, </a:t>
            </a:r>
            <a:r>
              <a:rPr lang="en-US" sz="1800" dirty="0" err="1">
                <a:latin typeface="Times New Roman" panose="02020603050405020304" pitchFamily="18" charset="0"/>
                <a:cs typeface="Times New Roman" panose="02020603050405020304" pitchFamily="18" charset="0"/>
              </a:rPr>
              <a:t>Farmer_Land</a:t>
            </a:r>
            <a:r>
              <a:rPr lang="en-US" sz="1800" dirty="0">
                <a:latin typeface="Times New Roman" panose="02020603050405020304" pitchFamily="18" charset="0"/>
                <a:cs typeface="Times New Roman" panose="02020603050405020304" pitchFamily="18" charset="0"/>
              </a:rPr>
              <a:t>, Production, and Crop tables.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SELECT </a:t>
            </a:r>
            <a:r>
              <a:rPr lang="en-US" sz="1800" b="1" dirty="0" err="1">
                <a:latin typeface="Times New Roman" panose="02020603050405020304" pitchFamily="18" charset="0"/>
                <a:cs typeface="Times New Roman" panose="02020603050405020304" pitchFamily="18" charset="0"/>
              </a:rPr>
              <a:t>Farmer.Name</a:t>
            </a:r>
            <a:r>
              <a:rPr lang="en-US" sz="1800" b="1" dirty="0">
                <a:latin typeface="Times New Roman" panose="02020603050405020304" pitchFamily="18" charset="0"/>
                <a:cs typeface="Times New Roman" panose="02020603050405020304" pitchFamily="18" charset="0"/>
              </a:rPr>
              <a:t> AS </a:t>
            </a:r>
            <a:r>
              <a:rPr lang="en-US" sz="1800" b="1" dirty="0" err="1">
                <a:latin typeface="Times New Roman" panose="02020603050405020304" pitchFamily="18" charset="0"/>
                <a:cs typeface="Times New Roman" panose="02020603050405020304" pitchFamily="18" charset="0"/>
              </a:rPr>
              <a:t>Farmer_Name</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Crop.Name</a:t>
            </a:r>
            <a:r>
              <a:rPr lang="en-US" sz="1800" b="1" dirty="0">
                <a:latin typeface="Times New Roman" panose="02020603050405020304" pitchFamily="18" charset="0"/>
                <a:cs typeface="Times New Roman" panose="02020603050405020304" pitchFamily="18" charset="0"/>
              </a:rPr>
              <a:t> AS </a:t>
            </a:r>
            <a:r>
              <a:rPr lang="en-US" sz="1800" b="1" dirty="0" err="1">
                <a:latin typeface="Times New Roman" panose="02020603050405020304" pitchFamily="18" charset="0"/>
                <a:cs typeface="Times New Roman" panose="02020603050405020304" pitchFamily="18" charset="0"/>
              </a:rPr>
              <a:t>Crop_Name</a:t>
            </a: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FROM Farmer</a:t>
            </a:r>
          </a:p>
          <a:p>
            <a:pPr marL="0" indent="0">
              <a:buNone/>
            </a:pPr>
            <a:r>
              <a:rPr lang="en-US" sz="1800" b="1" dirty="0">
                <a:latin typeface="Times New Roman" panose="02020603050405020304" pitchFamily="18" charset="0"/>
                <a:cs typeface="Times New Roman" panose="02020603050405020304" pitchFamily="18" charset="0"/>
              </a:rPr>
              <a:t>INNER JOIN </a:t>
            </a:r>
            <a:r>
              <a:rPr lang="en-US" sz="1800" b="1" dirty="0" err="1">
                <a:latin typeface="Times New Roman" panose="02020603050405020304" pitchFamily="18" charset="0"/>
                <a:cs typeface="Times New Roman" panose="02020603050405020304" pitchFamily="18" charset="0"/>
              </a:rPr>
              <a:t>Farmer_Land</a:t>
            </a:r>
            <a:r>
              <a:rPr lang="en-US" sz="1800" b="1" dirty="0">
                <a:latin typeface="Times New Roman" panose="02020603050405020304" pitchFamily="18" charset="0"/>
                <a:cs typeface="Times New Roman" panose="02020603050405020304" pitchFamily="18" charset="0"/>
              </a:rPr>
              <a:t> ON </a:t>
            </a:r>
            <a:r>
              <a:rPr lang="en-US" sz="1800" b="1" dirty="0" err="1">
                <a:latin typeface="Times New Roman" panose="02020603050405020304" pitchFamily="18" charset="0"/>
                <a:cs typeface="Times New Roman" panose="02020603050405020304" pitchFamily="18" charset="0"/>
              </a:rPr>
              <a:t>Farmer.Farmer_ID</a:t>
            </a:r>
            <a:r>
              <a:rPr lang="en-US" sz="1800" b="1" dirty="0">
                <a:latin typeface="Times New Roman" panose="02020603050405020304" pitchFamily="18" charset="0"/>
                <a:cs typeface="Times New Roman" panose="02020603050405020304" pitchFamily="18" charset="0"/>
              </a:rPr>
              <a:t> = </a:t>
            </a:r>
            <a:r>
              <a:rPr lang="en-US" sz="1800" b="1" dirty="0" err="1">
                <a:latin typeface="Times New Roman" panose="02020603050405020304" pitchFamily="18" charset="0"/>
                <a:cs typeface="Times New Roman" panose="02020603050405020304" pitchFamily="18" charset="0"/>
              </a:rPr>
              <a:t>Farmer_Land.Farmer_ID</a:t>
            </a: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INNER JOIN Production ON </a:t>
            </a:r>
            <a:r>
              <a:rPr lang="en-US" sz="1800" b="1" dirty="0" err="1">
                <a:latin typeface="Times New Roman" panose="02020603050405020304" pitchFamily="18" charset="0"/>
                <a:cs typeface="Times New Roman" panose="02020603050405020304" pitchFamily="18" charset="0"/>
              </a:rPr>
              <a:t>Farmer_Land.Land_ID</a:t>
            </a:r>
            <a:r>
              <a:rPr lang="en-US" sz="1800" b="1" dirty="0">
                <a:latin typeface="Times New Roman" panose="02020603050405020304" pitchFamily="18" charset="0"/>
                <a:cs typeface="Times New Roman" panose="02020603050405020304" pitchFamily="18" charset="0"/>
              </a:rPr>
              <a:t> = </a:t>
            </a:r>
            <a:r>
              <a:rPr lang="en-US" sz="1800" b="1" dirty="0" err="1">
                <a:latin typeface="Times New Roman" panose="02020603050405020304" pitchFamily="18" charset="0"/>
                <a:cs typeface="Times New Roman" panose="02020603050405020304" pitchFamily="18" charset="0"/>
              </a:rPr>
              <a:t>Production.Land_ID</a:t>
            </a:r>
            <a:endParaRPr lang="en-US" sz="1800" b="1"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INNER JOIN Crop ON </a:t>
            </a:r>
            <a:r>
              <a:rPr lang="en-US" sz="1800" b="1" dirty="0" err="1">
                <a:latin typeface="Times New Roman" panose="02020603050405020304" pitchFamily="18" charset="0"/>
                <a:cs typeface="Times New Roman" panose="02020603050405020304" pitchFamily="18" charset="0"/>
              </a:rPr>
              <a:t>Production.Crop_ID</a:t>
            </a:r>
            <a:r>
              <a:rPr lang="en-US" sz="1800" b="1" dirty="0">
                <a:latin typeface="Times New Roman" panose="02020603050405020304" pitchFamily="18" charset="0"/>
                <a:cs typeface="Times New Roman" panose="02020603050405020304" pitchFamily="18" charset="0"/>
              </a:rPr>
              <a:t> = </a:t>
            </a:r>
            <a:r>
              <a:rPr lang="en-US" sz="1800" b="1" dirty="0" err="1">
                <a:latin typeface="Times New Roman" panose="02020603050405020304" pitchFamily="18" charset="0"/>
                <a:cs typeface="Times New Roman" panose="02020603050405020304" pitchFamily="18" charset="0"/>
              </a:rPr>
              <a:t>Crop.Crop_ID</a:t>
            </a:r>
            <a:r>
              <a:rPr lang="en-US" sz="1800" b="1" dirty="0">
                <a:latin typeface="Times New Roman" panose="02020603050405020304" pitchFamily="18" charset="0"/>
                <a:cs typeface="Times New Roman" panose="02020603050405020304" pitchFamily="18" charset="0"/>
              </a:rPr>
              <a:t>;</a:t>
            </a:r>
          </a:p>
          <a:p>
            <a:pPr marL="0" indent="0">
              <a:buNone/>
            </a:pPr>
            <a:br>
              <a:rPr lang="en-US" sz="1200" b="1" dirty="0"/>
            </a:br>
            <a:br>
              <a:rPr lang="en-US" sz="1200" dirty="0"/>
            </a:br>
            <a:endParaRPr lang="en-US" sz="1200" dirty="0"/>
          </a:p>
        </p:txBody>
      </p:sp>
    </p:spTree>
    <p:extLst>
      <p:ext uri="{BB962C8B-B14F-4D97-AF65-F5344CB8AC3E}">
        <p14:creationId xmlns:p14="http://schemas.microsoft.com/office/powerpoint/2010/main" val="198865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2901-6FE5-8E62-4AE8-705E4308EC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C9D8E49-E48D-5C2E-4799-0F4483DF29A4}"/>
              </a:ext>
            </a:extLst>
          </p:cNvPr>
          <p:cNvPicPr>
            <a:picLocks noGrp="1" noChangeAspect="1"/>
          </p:cNvPicPr>
          <p:nvPr>
            <p:ph idx="1"/>
          </p:nvPr>
        </p:nvPicPr>
        <p:blipFill>
          <a:blip r:embed="rId2"/>
          <a:stretch>
            <a:fillRect/>
          </a:stretch>
        </p:blipFill>
        <p:spPr>
          <a:xfrm>
            <a:off x="132735" y="0"/>
            <a:ext cx="11415252" cy="6651523"/>
          </a:xfrm>
          <a:prstGeom prst="rect">
            <a:avLst/>
          </a:prstGeom>
        </p:spPr>
      </p:pic>
    </p:spTree>
    <p:extLst>
      <p:ext uri="{BB962C8B-B14F-4D97-AF65-F5344CB8AC3E}">
        <p14:creationId xmlns:p14="http://schemas.microsoft.com/office/powerpoint/2010/main" val="334788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CA149-2C71-5BF6-0C13-B3030DC13DC2}"/>
              </a:ext>
            </a:extLst>
          </p:cNvPr>
          <p:cNvSpPr>
            <a:spLocks noGrp="1"/>
          </p:cNvSpPr>
          <p:nvPr>
            <p:ph type="title"/>
          </p:nvPr>
        </p:nvSpPr>
        <p:spPr>
          <a:xfrm>
            <a:off x="572493" y="238539"/>
            <a:ext cx="11018520" cy="1434415"/>
          </a:xfrm>
        </p:spPr>
        <p:txBody>
          <a:bodyPr anchor="b">
            <a:normAutofit/>
          </a:bodyPr>
          <a:lstStyle/>
          <a:p>
            <a:r>
              <a:rPr lang="en-US" sz="5400" dirty="0"/>
              <a:t>FULL OUTER JOIN</a:t>
            </a:r>
          </a:p>
        </p:txBody>
      </p:sp>
      <p:sp>
        <p:nvSpPr>
          <p:cNvPr id="3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C43A40-544A-5B46-9965-94919A0C37EC}"/>
              </a:ext>
            </a:extLst>
          </p:cNvPr>
          <p:cNvSpPr>
            <a:spLocks noGrp="1"/>
          </p:cNvSpPr>
          <p:nvPr>
            <p:ph idx="1"/>
          </p:nvPr>
        </p:nvSpPr>
        <p:spPr>
          <a:xfrm>
            <a:off x="572493" y="2071316"/>
            <a:ext cx="11432694" cy="4119172"/>
          </a:xfrm>
        </p:spPr>
        <p:txBody>
          <a:bodyPr anchor="t">
            <a:normAutofit lnSpcReduction="10000"/>
          </a:bodyPr>
          <a:lstStyle/>
          <a:p>
            <a:r>
              <a:rPr lang="en-US" sz="2400" b="1" dirty="0">
                <a:latin typeface="Times New Roman" panose="02020603050405020304" pitchFamily="18" charset="0"/>
                <a:cs typeface="Times New Roman" panose="02020603050405020304" pitchFamily="18" charset="0"/>
              </a:rPr>
              <a:t>Retrieves</a:t>
            </a:r>
            <a:r>
              <a:rPr lang="en-US" sz="2400" dirty="0">
                <a:latin typeface="Times New Roman" panose="02020603050405020304" pitchFamily="18" charset="0"/>
                <a:cs typeface="Times New Roman" panose="02020603050405020304" pitchFamily="18" charset="0"/>
              </a:rPr>
              <a:t>: All market names and their corresponding location names, including markets or locations with no matching entry, by combining results from Market and Location tables.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SELECT </a:t>
            </a:r>
            <a:r>
              <a:rPr lang="en-US" sz="2400" dirty="0" err="1">
                <a:latin typeface="Times New Roman" panose="02020603050405020304" pitchFamily="18" charset="0"/>
                <a:cs typeface="Times New Roman" panose="02020603050405020304" pitchFamily="18" charset="0"/>
              </a:rPr>
              <a:t>Market.Name</a:t>
            </a:r>
            <a:r>
              <a:rPr lang="en-US" sz="2400" dirty="0">
                <a:latin typeface="Times New Roman" panose="02020603050405020304" pitchFamily="18" charset="0"/>
                <a:cs typeface="Times New Roman" panose="02020603050405020304" pitchFamily="18" charset="0"/>
              </a:rPr>
              <a:t> AS </a:t>
            </a:r>
            <a:r>
              <a:rPr lang="en-US" sz="2400" dirty="0" err="1">
                <a:latin typeface="Times New Roman" panose="02020603050405020304" pitchFamily="18" charset="0"/>
                <a:cs typeface="Times New Roman" panose="02020603050405020304" pitchFamily="18" charset="0"/>
              </a:rPr>
              <a:t>Market_Name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Location.Name</a:t>
            </a:r>
            <a:r>
              <a:rPr lang="en-US" sz="2400" dirty="0">
                <a:latin typeface="Times New Roman" panose="02020603050405020304" pitchFamily="18" charset="0"/>
                <a:cs typeface="Times New Roman" panose="02020603050405020304" pitchFamily="18" charset="0"/>
              </a:rPr>
              <a:t> AS </a:t>
            </a:r>
            <a:r>
              <a:rPr lang="en-US" sz="2400" dirty="0" err="1">
                <a:latin typeface="Times New Roman" panose="02020603050405020304" pitchFamily="18" charset="0"/>
                <a:cs typeface="Times New Roman" panose="02020603050405020304" pitchFamily="18" charset="0"/>
              </a:rPr>
              <a:t>Location_Name</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FROM Market</a:t>
            </a:r>
          </a:p>
          <a:p>
            <a:r>
              <a:rPr lang="en-US" sz="2400" dirty="0">
                <a:latin typeface="Times New Roman" panose="02020603050405020304" pitchFamily="18" charset="0"/>
                <a:cs typeface="Times New Roman" panose="02020603050405020304" pitchFamily="18" charset="0"/>
              </a:rPr>
              <a:t>LEFT JOIN Location ON </a:t>
            </a:r>
            <a:r>
              <a:rPr lang="en-US" sz="2400" dirty="0" err="1">
                <a:latin typeface="Times New Roman" panose="02020603050405020304" pitchFamily="18" charset="0"/>
                <a:cs typeface="Times New Roman" panose="02020603050405020304" pitchFamily="18" charset="0"/>
              </a:rPr>
              <a:t>Market.Location_ID</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Location.Location_ID</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UNION</a:t>
            </a:r>
          </a:p>
          <a:p>
            <a:r>
              <a:rPr lang="en-US" sz="2400" dirty="0">
                <a:latin typeface="Times New Roman" panose="02020603050405020304" pitchFamily="18" charset="0"/>
                <a:cs typeface="Times New Roman" panose="02020603050405020304" pitchFamily="18" charset="0"/>
              </a:rPr>
              <a:t>SELECT </a:t>
            </a:r>
            <a:r>
              <a:rPr lang="en-US" sz="2400" dirty="0" err="1">
                <a:latin typeface="Times New Roman" panose="02020603050405020304" pitchFamily="18" charset="0"/>
                <a:cs typeface="Times New Roman" panose="02020603050405020304" pitchFamily="18" charset="0"/>
              </a:rPr>
              <a:t>Market.Name</a:t>
            </a:r>
            <a:r>
              <a:rPr lang="en-US" sz="2400" dirty="0">
                <a:latin typeface="Times New Roman" panose="02020603050405020304" pitchFamily="18" charset="0"/>
                <a:cs typeface="Times New Roman" panose="02020603050405020304" pitchFamily="18" charset="0"/>
              </a:rPr>
              <a:t> AS </a:t>
            </a:r>
            <a:r>
              <a:rPr lang="en-US" sz="2400" dirty="0" err="1">
                <a:latin typeface="Times New Roman" panose="02020603050405020304" pitchFamily="18" charset="0"/>
                <a:cs typeface="Times New Roman" panose="02020603050405020304" pitchFamily="18" charset="0"/>
              </a:rPr>
              <a:t>Market_Name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Location.Name</a:t>
            </a:r>
            <a:r>
              <a:rPr lang="en-US" sz="2400" dirty="0">
                <a:latin typeface="Times New Roman" panose="02020603050405020304" pitchFamily="18" charset="0"/>
                <a:cs typeface="Times New Roman" panose="02020603050405020304" pitchFamily="18" charset="0"/>
              </a:rPr>
              <a:t> AS </a:t>
            </a:r>
            <a:r>
              <a:rPr lang="en-US" sz="2400" dirty="0" err="1">
                <a:latin typeface="Times New Roman" panose="02020603050405020304" pitchFamily="18" charset="0"/>
                <a:cs typeface="Times New Roman" panose="02020603050405020304" pitchFamily="18" charset="0"/>
              </a:rPr>
              <a:t>Location_Name</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FROM Location</a:t>
            </a:r>
          </a:p>
          <a:p>
            <a:r>
              <a:rPr lang="en-US" sz="2400" dirty="0">
                <a:latin typeface="Times New Roman" panose="02020603050405020304" pitchFamily="18" charset="0"/>
                <a:cs typeface="Times New Roman" panose="02020603050405020304" pitchFamily="18" charset="0"/>
              </a:rPr>
              <a:t>LEFT JOIN Market ON </a:t>
            </a:r>
            <a:r>
              <a:rPr lang="en-US" sz="2400" dirty="0" err="1">
                <a:latin typeface="Times New Roman" panose="02020603050405020304" pitchFamily="18" charset="0"/>
                <a:cs typeface="Times New Roman" panose="02020603050405020304" pitchFamily="18" charset="0"/>
              </a:rPr>
              <a:t>Location.Location_ID</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Market.Location_ID</a:t>
            </a:r>
            <a:r>
              <a:rPr lang="en-US" sz="2400" dirty="0">
                <a:latin typeface="Times New Roman" panose="02020603050405020304" pitchFamily="18" charset="0"/>
                <a:cs typeface="Times New Roman" panose="02020603050405020304" pitchFamily="18" charset="0"/>
              </a:rPr>
              <a:t>;</a:t>
            </a:r>
          </a:p>
          <a:p>
            <a:endParaRPr lang="en-US" sz="1700" dirty="0"/>
          </a:p>
        </p:txBody>
      </p:sp>
    </p:spTree>
    <p:extLst>
      <p:ext uri="{BB962C8B-B14F-4D97-AF65-F5344CB8AC3E}">
        <p14:creationId xmlns:p14="http://schemas.microsoft.com/office/powerpoint/2010/main" val="3402146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7EE3-D0CB-223F-F962-BE73360C674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3E78613-8E32-73DA-C5AC-FFA2FEA8E72F}"/>
              </a:ext>
            </a:extLst>
          </p:cNvPr>
          <p:cNvPicPr>
            <a:picLocks noGrp="1" noChangeAspect="1"/>
          </p:cNvPicPr>
          <p:nvPr>
            <p:ph idx="1"/>
          </p:nvPr>
        </p:nvPicPr>
        <p:blipFill>
          <a:blip r:embed="rId2"/>
          <a:stretch>
            <a:fillRect/>
          </a:stretch>
        </p:blipFill>
        <p:spPr>
          <a:xfrm>
            <a:off x="103239" y="147484"/>
            <a:ext cx="12088761" cy="6029479"/>
          </a:xfrm>
          <a:prstGeom prst="rect">
            <a:avLst/>
          </a:prstGeom>
        </p:spPr>
      </p:pic>
    </p:spTree>
    <p:extLst>
      <p:ext uri="{BB962C8B-B14F-4D97-AF65-F5344CB8AC3E}">
        <p14:creationId xmlns:p14="http://schemas.microsoft.com/office/powerpoint/2010/main" val="2984598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87FC2-0C9D-CA82-9978-7C37A4239CEA}"/>
              </a:ext>
            </a:extLst>
          </p:cNvPr>
          <p:cNvSpPr>
            <a:spLocks noGrp="1"/>
          </p:cNvSpPr>
          <p:nvPr>
            <p:ph type="title"/>
          </p:nvPr>
        </p:nvSpPr>
        <p:spPr>
          <a:xfrm>
            <a:off x="710387" y="681037"/>
            <a:ext cx="4080879" cy="1788811"/>
          </a:xfrm>
        </p:spPr>
        <p:txBody>
          <a:bodyPr>
            <a:normAutofit/>
          </a:bodyPr>
          <a:lstStyle/>
          <a:p>
            <a:r>
              <a:rPr lang="en-US" sz="4000" dirty="0"/>
              <a:t>RIGHT JOIN</a:t>
            </a:r>
          </a:p>
        </p:txBody>
      </p:sp>
      <p:sp>
        <p:nvSpPr>
          <p:cNvPr id="3" name="Content Placeholder 2">
            <a:extLst>
              <a:ext uri="{FF2B5EF4-FFF2-40B4-BE49-F238E27FC236}">
                <a16:creationId xmlns:a16="http://schemas.microsoft.com/office/drawing/2014/main" id="{64C82BE9-CBE8-8015-45A5-AFB7E7824B6D}"/>
              </a:ext>
            </a:extLst>
          </p:cNvPr>
          <p:cNvSpPr>
            <a:spLocks noGrp="1"/>
          </p:cNvSpPr>
          <p:nvPr>
            <p:ph idx="1"/>
          </p:nvPr>
        </p:nvSpPr>
        <p:spPr>
          <a:xfrm>
            <a:off x="710389" y="2035277"/>
            <a:ext cx="4080880" cy="4141685"/>
          </a:xfrm>
        </p:spPr>
        <p:txBody>
          <a:bodyPr>
            <a:normAutofit/>
          </a:bodyPr>
          <a:lstStyle/>
          <a:p>
            <a:r>
              <a:rPr lang="en-US" sz="1600" b="1" dirty="0"/>
              <a:t>Retrieves</a:t>
            </a:r>
            <a:r>
              <a:rPr lang="en-US" sz="1600" dirty="0"/>
              <a:t>: All lands and the names of farmers farming those lands, including lands that are not farmed by any farmer, by joining Land, </a:t>
            </a:r>
            <a:r>
              <a:rPr lang="en-US" sz="1600" dirty="0" err="1"/>
              <a:t>Farmer_Land</a:t>
            </a:r>
            <a:r>
              <a:rPr lang="en-US" sz="1600" dirty="0"/>
              <a:t>, and Farmer tables.</a:t>
            </a:r>
            <a:br>
              <a:rPr lang="en-US" sz="1600" dirty="0"/>
            </a:br>
            <a:br>
              <a:rPr lang="en-US" sz="1600" dirty="0"/>
            </a:br>
            <a:r>
              <a:rPr lang="en-US" sz="1600" dirty="0"/>
              <a:t>SELECT Land.*, </a:t>
            </a:r>
            <a:r>
              <a:rPr lang="en-US" sz="1600" dirty="0" err="1"/>
              <a:t>Farmer.Name</a:t>
            </a:r>
            <a:r>
              <a:rPr lang="en-US" sz="1600" dirty="0"/>
              <a:t> AS </a:t>
            </a:r>
            <a:r>
              <a:rPr lang="en-US" sz="1600" dirty="0" err="1"/>
              <a:t>Farmer_Name</a:t>
            </a:r>
            <a:endParaRPr lang="en-US" sz="1600" dirty="0"/>
          </a:p>
          <a:p>
            <a:r>
              <a:rPr lang="en-US" sz="1600" dirty="0"/>
              <a:t>FROM Land</a:t>
            </a:r>
          </a:p>
          <a:p>
            <a:r>
              <a:rPr lang="en-US" sz="1600" dirty="0"/>
              <a:t>RIGHT JOIN </a:t>
            </a:r>
            <a:r>
              <a:rPr lang="en-US" sz="1600" dirty="0" err="1"/>
              <a:t>Farmer_Land</a:t>
            </a:r>
            <a:r>
              <a:rPr lang="en-US" sz="1600" dirty="0"/>
              <a:t> ON </a:t>
            </a:r>
            <a:r>
              <a:rPr lang="en-US" sz="1600" dirty="0" err="1"/>
              <a:t>Land.Land_ID</a:t>
            </a:r>
            <a:r>
              <a:rPr lang="en-US" sz="1600" dirty="0"/>
              <a:t> = </a:t>
            </a:r>
            <a:r>
              <a:rPr lang="en-US" sz="1600" dirty="0" err="1"/>
              <a:t>Farmer_Land.Land_ID</a:t>
            </a:r>
            <a:endParaRPr lang="en-US" sz="1600" dirty="0"/>
          </a:p>
          <a:p>
            <a:r>
              <a:rPr lang="en-US" sz="1600" dirty="0"/>
              <a:t>LEFT JOIN Farmer ON </a:t>
            </a:r>
            <a:r>
              <a:rPr lang="en-US" sz="1600" dirty="0" err="1"/>
              <a:t>Farmer_Land.Farmer_ID</a:t>
            </a:r>
            <a:r>
              <a:rPr lang="en-US" sz="1600" dirty="0"/>
              <a:t> = </a:t>
            </a:r>
            <a:r>
              <a:rPr lang="en-US" sz="1600" dirty="0" err="1"/>
              <a:t>Farmer.Farmer_ID</a:t>
            </a:r>
            <a:r>
              <a:rPr lang="en-US" sz="1600" dirty="0"/>
              <a:t>;</a:t>
            </a:r>
          </a:p>
          <a:p>
            <a:endParaRPr lang="en-US" sz="1600" dirty="0"/>
          </a:p>
        </p:txBody>
      </p:sp>
      <p:sp>
        <p:nvSpPr>
          <p:cNvPr id="11" name="Rounded Rectangle 28">
            <a:extLst>
              <a:ext uri="{FF2B5EF4-FFF2-40B4-BE49-F238E27FC236}">
                <a16:creationId xmlns:a16="http://schemas.microsoft.com/office/drawing/2014/main" id="{A783CD55-1776-4C75-9A8F-D1179C0C7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B9AAB2-2B7F-52E8-22A2-0336826F273F}"/>
              </a:ext>
            </a:extLst>
          </p:cNvPr>
          <p:cNvPicPr>
            <a:picLocks noChangeAspect="1"/>
          </p:cNvPicPr>
          <p:nvPr/>
        </p:nvPicPr>
        <p:blipFill>
          <a:blip r:embed="rId2"/>
          <a:srcRect l="4459" r="3" b="3"/>
          <a:stretch/>
        </p:blipFill>
        <p:spPr>
          <a:xfrm>
            <a:off x="5441735" y="804672"/>
            <a:ext cx="5934456" cy="5248656"/>
          </a:xfrm>
          <a:prstGeom prst="rect">
            <a:avLst/>
          </a:prstGeom>
          <a:effectLst/>
        </p:spPr>
      </p:pic>
    </p:spTree>
    <p:extLst>
      <p:ext uri="{BB962C8B-B14F-4D97-AF65-F5344CB8AC3E}">
        <p14:creationId xmlns:p14="http://schemas.microsoft.com/office/powerpoint/2010/main" val="1690381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E5472A-6691-C781-145B-C9C6B067B577}"/>
              </a:ext>
            </a:extLst>
          </p:cNvPr>
          <p:cNvSpPr>
            <a:spLocks noGrp="1"/>
          </p:cNvSpPr>
          <p:nvPr>
            <p:ph type="title"/>
          </p:nvPr>
        </p:nvSpPr>
        <p:spPr>
          <a:xfrm>
            <a:off x="2019300" y="538956"/>
            <a:ext cx="8985250" cy="1118394"/>
          </a:xfrm>
        </p:spPr>
        <p:txBody>
          <a:bodyPr anchor="t">
            <a:normAutofit/>
          </a:bodyPr>
          <a:lstStyle/>
          <a:p>
            <a:r>
              <a:rPr lang="en-US" sz="4000" dirty="0">
                <a:latin typeface="Times New Roman" panose="02020603050405020304" pitchFamily="18" charset="0"/>
                <a:cs typeface="Times New Roman" panose="02020603050405020304" pitchFamily="18" charset="0"/>
              </a:rPr>
              <a:t>LEFT JOIN</a:t>
            </a:r>
          </a:p>
        </p:txBody>
      </p:sp>
      <p:pic>
        <p:nvPicPr>
          <p:cNvPr id="13" name="Graphic 12" descr="Farm scene">
            <a:extLst>
              <a:ext uri="{FF2B5EF4-FFF2-40B4-BE49-F238E27FC236}">
                <a16:creationId xmlns:a16="http://schemas.microsoft.com/office/drawing/2014/main" id="{D1CE7BA2-6429-F005-FC27-D64230D2A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47373B3A-7308-FB86-6E93-04DC11B16437}"/>
              </a:ext>
            </a:extLst>
          </p:cNvPr>
          <p:cNvSpPr>
            <a:spLocks noGrp="1"/>
          </p:cNvSpPr>
          <p:nvPr>
            <p:ph idx="1"/>
          </p:nvPr>
        </p:nvSpPr>
        <p:spPr>
          <a:xfrm>
            <a:off x="1009650" y="1847849"/>
            <a:ext cx="9994900" cy="4254501"/>
          </a:xfrm>
        </p:spPr>
        <p:txBody>
          <a:bodyPr>
            <a:normAutofit/>
          </a:bodyPr>
          <a:lstStyle/>
          <a:p>
            <a:r>
              <a:rPr lang="en-US" sz="2000" b="1" dirty="0">
                <a:latin typeface="Times New Roman" panose="02020603050405020304" pitchFamily="18" charset="0"/>
                <a:cs typeface="Times New Roman" panose="02020603050405020304" pitchFamily="18" charset="0"/>
              </a:rPr>
              <a:t>Retrieves: All farmers and the total quantity of crops they have produced, including farmers with no production records, by joining Farmer, </a:t>
            </a:r>
            <a:r>
              <a:rPr lang="en-US" sz="2000" b="1" dirty="0" err="1">
                <a:latin typeface="Times New Roman" panose="02020603050405020304" pitchFamily="18" charset="0"/>
                <a:cs typeface="Times New Roman" panose="02020603050405020304" pitchFamily="18" charset="0"/>
              </a:rPr>
              <a:t>Farmer_Land</a:t>
            </a:r>
            <a:r>
              <a:rPr lang="en-US" sz="2000" b="1" dirty="0">
                <a:latin typeface="Times New Roman" panose="02020603050405020304" pitchFamily="18" charset="0"/>
                <a:cs typeface="Times New Roman" panose="02020603050405020304" pitchFamily="18" charset="0"/>
              </a:rPr>
              <a:t>, and Production tables and grouping the results by farmer name.</a:t>
            </a:r>
            <a:br>
              <a:rPr lang="en-US" sz="2000" b="1"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SELECT </a:t>
            </a:r>
            <a:r>
              <a:rPr lang="en-US" sz="2000" b="1" dirty="0" err="1">
                <a:latin typeface="Times New Roman" panose="02020603050405020304" pitchFamily="18" charset="0"/>
                <a:cs typeface="Times New Roman" panose="02020603050405020304" pitchFamily="18" charset="0"/>
              </a:rPr>
              <a:t>Farmer.Name</a:t>
            </a:r>
            <a:r>
              <a:rPr lang="en-US" sz="2000" b="1" dirty="0">
                <a:latin typeface="Times New Roman" panose="02020603050405020304" pitchFamily="18" charset="0"/>
                <a:cs typeface="Times New Roman" panose="02020603050405020304" pitchFamily="18" charset="0"/>
              </a:rPr>
              <a:t> AS </a:t>
            </a:r>
            <a:r>
              <a:rPr lang="en-US" sz="2000" b="1" dirty="0" err="1">
                <a:latin typeface="Times New Roman" panose="02020603050405020304" pitchFamily="18" charset="0"/>
                <a:cs typeface="Times New Roman" panose="02020603050405020304" pitchFamily="18" charset="0"/>
              </a:rPr>
              <a:t>Farmer_Name</a:t>
            </a:r>
            <a:r>
              <a:rPr lang="en-US" sz="2000" b="1" dirty="0">
                <a:latin typeface="Times New Roman" panose="02020603050405020304" pitchFamily="18" charset="0"/>
                <a:cs typeface="Times New Roman" panose="02020603050405020304" pitchFamily="18" charset="0"/>
              </a:rPr>
              <a:t>, SUM(</a:t>
            </a:r>
            <a:r>
              <a:rPr lang="en-US" sz="2000" b="1" dirty="0" err="1">
                <a:latin typeface="Times New Roman" panose="02020603050405020304" pitchFamily="18" charset="0"/>
                <a:cs typeface="Times New Roman" panose="02020603050405020304" pitchFamily="18" charset="0"/>
              </a:rPr>
              <a:t>Production.Quantity</a:t>
            </a:r>
            <a:r>
              <a:rPr lang="en-US" sz="2000" b="1" dirty="0">
                <a:latin typeface="Times New Roman" panose="02020603050405020304" pitchFamily="18" charset="0"/>
                <a:cs typeface="Times New Roman" panose="02020603050405020304" pitchFamily="18" charset="0"/>
              </a:rPr>
              <a:t>) AS </a:t>
            </a:r>
            <a:r>
              <a:rPr lang="en-US" sz="2000" b="1" dirty="0" err="1">
                <a:latin typeface="Times New Roman" panose="02020603050405020304" pitchFamily="18" charset="0"/>
                <a:cs typeface="Times New Roman" panose="02020603050405020304" pitchFamily="18" charset="0"/>
              </a:rPr>
              <a:t>Total_Quantity</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FROM Farmer</a:t>
            </a:r>
          </a:p>
          <a:p>
            <a:r>
              <a:rPr lang="en-US" sz="2000" b="1" dirty="0">
                <a:latin typeface="Times New Roman" panose="02020603050405020304" pitchFamily="18" charset="0"/>
                <a:cs typeface="Times New Roman" panose="02020603050405020304" pitchFamily="18" charset="0"/>
              </a:rPr>
              <a:t>LEFT JOIN </a:t>
            </a:r>
            <a:r>
              <a:rPr lang="en-US" sz="2000" b="1" dirty="0" err="1">
                <a:latin typeface="Times New Roman" panose="02020603050405020304" pitchFamily="18" charset="0"/>
                <a:cs typeface="Times New Roman" panose="02020603050405020304" pitchFamily="18" charset="0"/>
              </a:rPr>
              <a:t>Farmer_Land</a:t>
            </a:r>
            <a:r>
              <a:rPr lang="en-US" sz="2000" b="1" dirty="0">
                <a:latin typeface="Times New Roman" panose="02020603050405020304" pitchFamily="18" charset="0"/>
                <a:cs typeface="Times New Roman" panose="02020603050405020304" pitchFamily="18" charset="0"/>
              </a:rPr>
              <a:t> ON </a:t>
            </a:r>
            <a:r>
              <a:rPr lang="en-US" sz="2000" b="1" dirty="0" err="1">
                <a:latin typeface="Times New Roman" panose="02020603050405020304" pitchFamily="18" charset="0"/>
                <a:cs typeface="Times New Roman" panose="02020603050405020304" pitchFamily="18" charset="0"/>
              </a:rPr>
              <a:t>Farmer.Farmer_ID</a:t>
            </a:r>
            <a:r>
              <a:rPr lang="en-US" sz="2000" b="1" dirty="0">
                <a:latin typeface="Times New Roman" panose="02020603050405020304" pitchFamily="18" charset="0"/>
                <a:cs typeface="Times New Roman" panose="02020603050405020304" pitchFamily="18" charset="0"/>
              </a:rPr>
              <a:t> = </a:t>
            </a:r>
            <a:r>
              <a:rPr lang="en-US" sz="2000" b="1" dirty="0" err="1">
                <a:latin typeface="Times New Roman" panose="02020603050405020304" pitchFamily="18" charset="0"/>
                <a:cs typeface="Times New Roman" panose="02020603050405020304" pitchFamily="18" charset="0"/>
              </a:rPr>
              <a:t>Farmer_Land.Farmer_ID</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LEFT JOIN Production ON </a:t>
            </a:r>
            <a:r>
              <a:rPr lang="en-US" sz="2000" b="1" dirty="0" err="1">
                <a:latin typeface="Times New Roman" panose="02020603050405020304" pitchFamily="18" charset="0"/>
                <a:cs typeface="Times New Roman" panose="02020603050405020304" pitchFamily="18" charset="0"/>
              </a:rPr>
              <a:t>Farmer_Land.Land_ID</a:t>
            </a:r>
            <a:r>
              <a:rPr lang="en-US" sz="2000" b="1" dirty="0">
                <a:latin typeface="Times New Roman" panose="02020603050405020304" pitchFamily="18" charset="0"/>
                <a:cs typeface="Times New Roman" panose="02020603050405020304" pitchFamily="18" charset="0"/>
              </a:rPr>
              <a:t> = </a:t>
            </a:r>
            <a:r>
              <a:rPr lang="en-US" sz="2000" b="1" dirty="0" err="1">
                <a:latin typeface="Times New Roman" panose="02020603050405020304" pitchFamily="18" charset="0"/>
                <a:cs typeface="Times New Roman" panose="02020603050405020304" pitchFamily="18" charset="0"/>
              </a:rPr>
              <a:t>Production.Land_ID</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GROUP BY </a:t>
            </a:r>
            <a:r>
              <a:rPr lang="en-US" sz="2000" b="1" dirty="0" err="1">
                <a:latin typeface="Times New Roman" panose="02020603050405020304" pitchFamily="18" charset="0"/>
                <a:cs typeface="Times New Roman" panose="02020603050405020304" pitchFamily="18" charset="0"/>
              </a:rPr>
              <a:t>Farmer.Name</a:t>
            </a:r>
            <a:r>
              <a:rPr lang="en-US" sz="2000" b="1" dirty="0">
                <a:latin typeface="Times New Roman" panose="02020603050405020304" pitchFamily="18" charset="0"/>
                <a:cs typeface="Times New Roman" panose="02020603050405020304" pitchFamily="18" charset="0"/>
              </a:rPr>
              <a:t>;</a:t>
            </a:r>
          </a:p>
          <a:p>
            <a:endParaRPr lang="en-US" sz="2000" dirty="0"/>
          </a:p>
        </p:txBody>
      </p:sp>
    </p:spTree>
    <p:extLst>
      <p:ext uri="{BB962C8B-B14F-4D97-AF65-F5344CB8AC3E}">
        <p14:creationId xmlns:p14="http://schemas.microsoft.com/office/powerpoint/2010/main" val="2177159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11B6-6704-ED15-7935-0716BB4FD78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ADE0264-C8CA-6820-00D4-635E462CFC94}"/>
              </a:ext>
            </a:extLst>
          </p:cNvPr>
          <p:cNvPicPr>
            <a:picLocks noGrp="1" noChangeAspect="1"/>
          </p:cNvPicPr>
          <p:nvPr>
            <p:ph idx="1"/>
          </p:nvPr>
        </p:nvPicPr>
        <p:blipFill>
          <a:blip r:embed="rId2"/>
          <a:stretch>
            <a:fillRect/>
          </a:stretch>
        </p:blipFill>
        <p:spPr>
          <a:xfrm>
            <a:off x="103240" y="103238"/>
            <a:ext cx="12088760" cy="6607277"/>
          </a:xfrm>
          <a:prstGeom prst="rect">
            <a:avLst/>
          </a:prstGeom>
        </p:spPr>
      </p:pic>
    </p:spTree>
    <p:extLst>
      <p:ext uri="{BB962C8B-B14F-4D97-AF65-F5344CB8AC3E}">
        <p14:creationId xmlns:p14="http://schemas.microsoft.com/office/powerpoint/2010/main" val="2523883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0F2DE1-8CE2-62A3-A2EC-9D893FADF947}"/>
              </a:ext>
            </a:extLst>
          </p:cNvPr>
          <p:cNvSpPr>
            <a:spLocks noGrp="1"/>
          </p:cNvSpPr>
          <p:nvPr>
            <p:ph type="title"/>
          </p:nvPr>
        </p:nvSpPr>
        <p:spPr>
          <a:xfrm>
            <a:off x="648929" y="557190"/>
            <a:ext cx="5170852" cy="1671564"/>
          </a:xfrm>
        </p:spPr>
        <p:txBody>
          <a:bodyPr>
            <a:normAutofit/>
          </a:bodyPr>
          <a:lstStyle/>
          <a:p>
            <a:r>
              <a:rPr lang="en-US" sz="4000" dirty="0">
                <a:latin typeface="Times New Roman" panose="02020603050405020304" pitchFamily="18" charset="0"/>
                <a:cs typeface="Times New Roman" panose="02020603050405020304" pitchFamily="18" charset="0"/>
              </a:rPr>
              <a:t>CROSS JOIN Query</a:t>
            </a:r>
          </a:p>
        </p:txBody>
      </p:sp>
      <p:sp>
        <p:nvSpPr>
          <p:cNvPr id="3" name="Content Placeholder 2">
            <a:extLst>
              <a:ext uri="{FF2B5EF4-FFF2-40B4-BE49-F238E27FC236}">
                <a16:creationId xmlns:a16="http://schemas.microsoft.com/office/drawing/2014/main" id="{5F850A90-0812-0C17-B6F0-936199B4CA60}"/>
              </a:ext>
            </a:extLst>
          </p:cNvPr>
          <p:cNvSpPr>
            <a:spLocks noGrp="1"/>
          </p:cNvSpPr>
          <p:nvPr>
            <p:ph idx="1"/>
          </p:nvPr>
        </p:nvSpPr>
        <p:spPr>
          <a:xfrm>
            <a:off x="648930" y="2398030"/>
            <a:ext cx="5180245" cy="3731058"/>
          </a:xfrm>
        </p:spPr>
        <p:txBody>
          <a:bodyPr>
            <a:normAutofit lnSpcReduction="10000"/>
          </a:bodyPr>
          <a:lstStyle/>
          <a:p>
            <a:r>
              <a:rPr lang="en-US" sz="1200" dirty="0">
                <a:latin typeface="Times New Roman" panose="02020603050405020304" pitchFamily="18" charset="0"/>
                <a:cs typeface="Times New Roman" panose="02020603050405020304" pitchFamily="18" charset="0"/>
              </a:rPr>
              <a:t>Retrieve up to 10 different combinations of crop names, crop types, market names, and market locations.</a:t>
            </a:r>
            <a:br>
              <a:rPr lang="en-US" sz="1100" dirty="0">
                <a:latin typeface="Times New Roman" panose="02020603050405020304" pitchFamily="18" charset="0"/>
                <a:cs typeface="Times New Roman" panose="02020603050405020304" pitchFamily="18" charset="0"/>
              </a:rPr>
            </a:br>
            <a:br>
              <a:rPr lang="en-US" sz="11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SELECT </a:t>
            </a:r>
          </a:p>
          <a:p>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Crop.Name</a:t>
            </a:r>
            <a:r>
              <a:rPr lang="en-US" sz="1200" b="1" dirty="0">
                <a:latin typeface="Times New Roman" panose="02020603050405020304" pitchFamily="18" charset="0"/>
                <a:cs typeface="Times New Roman" panose="02020603050405020304" pitchFamily="18" charset="0"/>
              </a:rPr>
              <a:t> AS </a:t>
            </a:r>
            <a:r>
              <a:rPr lang="en-US" sz="1200" b="1" dirty="0" err="1">
                <a:latin typeface="Times New Roman" panose="02020603050405020304" pitchFamily="18" charset="0"/>
                <a:cs typeface="Times New Roman" panose="02020603050405020304" pitchFamily="18" charset="0"/>
              </a:rPr>
              <a:t>Crop_Name</a:t>
            </a:r>
            <a:r>
              <a:rPr lang="en-US" sz="1200" b="1" dirty="0">
                <a:latin typeface="Times New Roman" panose="02020603050405020304" pitchFamily="18" charset="0"/>
                <a:cs typeface="Times New Roman" panose="02020603050405020304" pitchFamily="18" charset="0"/>
              </a:rPr>
              <a:t>, </a:t>
            </a:r>
          </a:p>
          <a:p>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Crop.Type</a:t>
            </a:r>
            <a:r>
              <a:rPr lang="en-US" sz="1200" b="1" dirty="0">
                <a:latin typeface="Times New Roman" panose="02020603050405020304" pitchFamily="18" charset="0"/>
                <a:cs typeface="Times New Roman" panose="02020603050405020304" pitchFamily="18" charset="0"/>
              </a:rPr>
              <a:t> AS </a:t>
            </a:r>
            <a:r>
              <a:rPr lang="en-US" sz="1200" b="1" dirty="0" err="1">
                <a:latin typeface="Times New Roman" panose="02020603050405020304" pitchFamily="18" charset="0"/>
                <a:cs typeface="Times New Roman" panose="02020603050405020304" pitchFamily="18" charset="0"/>
              </a:rPr>
              <a:t>Crop_Type</a:t>
            </a:r>
            <a:r>
              <a:rPr lang="en-US" sz="1200" b="1" dirty="0">
                <a:latin typeface="Times New Roman" panose="02020603050405020304" pitchFamily="18" charset="0"/>
                <a:cs typeface="Times New Roman" panose="02020603050405020304" pitchFamily="18" charset="0"/>
              </a:rPr>
              <a:t>, </a:t>
            </a:r>
          </a:p>
          <a:p>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Market.Name</a:t>
            </a:r>
            <a:r>
              <a:rPr lang="en-US" sz="1200" b="1" dirty="0">
                <a:latin typeface="Times New Roman" panose="02020603050405020304" pitchFamily="18" charset="0"/>
                <a:cs typeface="Times New Roman" panose="02020603050405020304" pitchFamily="18" charset="0"/>
              </a:rPr>
              <a:t> AS </a:t>
            </a:r>
            <a:r>
              <a:rPr lang="en-US" sz="1200" b="1" dirty="0" err="1">
                <a:latin typeface="Times New Roman" panose="02020603050405020304" pitchFamily="18" charset="0"/>
                <a:cs typeface="Times New Roman" panose="02020603050405020304" pitchFamily="18" charset="0"/>
              </a:rPr>
              <a:t>Market_Name</a:t>
            </a:r>
            <a:r>
              <a:rPr lang="en-US" sz="1200" b="1" dirty="0">
                <a:latin typeface="Times New Roman" panose="02020603050405020304" pitchFamily="18" charset="0"/>
                <a:cs typeface="Times New Roman" panose="02020603050405020304" pitchFamily="18" charset="0"/>
              </a:rPr>
              <a:t>, </a:t>
            </a:r>
          </a:p>
          <a:p>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Market.Location_ID</a:t>
            </a:r>
            <a:r>
              <a:rPr lang="en-US" sz="1200" b="1" dirty="0">
                <a:latin typeface="Times New Roman" panose="02020603050405020304" pitchFamily="18" charset="0"/>
                <a:cs typeface="Times New Roman" panose="02020603050405020304" pitchFamily="18" charset="0"/>
              </a:rPr>
              <a:t> AS </a:t>
            </a:r>
            <a:r>
              <a:rPr lang="en-US" sz="1200" b="1" dirty="0" err="1">
                <a:latin typeface="Times New Roman" panose="02020603050405020304" pitchFamily="18" charset="0"/>
                <a:cs typeface="Times New Roman" panose="02020603050405020304" pitchFamily="18" charset="0"/>
              </a:rPr>
              <a:t>Market_Location_ID</a:t>
            </a:r>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FROM Crop</a:t>
            </a:r>
          </a:p>
          <a:p>
            <a:r>
              <a:rPr lang="en-US" sz="1200" b="1" dirty="0">
                <a:latin typeface="Times New Roman" panose="02020603050405020304" pitchFamily="18" charset="0"/>
                <a:cs typeface="Times New Roman" panose="02020603050405020304" pitchFamily="18" charset="0"/>
              </a:rPr>
              <a:t>CROSS JOIN Market</a:t>
            </a:r>
          </a:p>
          <a:p>
            <a:r>
              <a:rPr lang="en-US" sz="1200" b="1" dirty="0">
                <a:latin typeface="Times New Roman" panose="02020603050405020304" pitchFamily="18" charset="0"/>
                <a:cs typeface="Times New Roman" panose="02020603050405020304" pitchFamily="18" charset="0"/>
              </a:rPr>
              <a:t>WHERE </a:t>
            </a:r>
            <a:r>
              <a:rPr lang="en-US" sz="1200" b="1" dirty="0" err="1">
                <a:latin typeface="Times New Roman" panose="02020603050405020304" pitchFamily="18" charset="0"/>
                <a:cs typeface="Times New Roman" panose="02020603050405020304" pitchFamily="18" charset="0"/>
              </a:rPr>
              <a:t>Crop.Ideal_Climate</a:t>
            </a:r>
            <a:r>
              <a:rPr lang="en-US" sz="1200" b="1" dirty="0">
                <a:latin typeface="Times New Roman" panose="02020603050405020304" pitchFamily="18" charset="0"/>
                <a:cs typeface="Times New Roman" panose="02020603050405020304" pitchFamily="18" charset="0"/>
              </a:rPr>
              <a:t> &lt;&gt; </a:t>
            </a:r>
            <a:r>
              <a:rPr lang="en-US" sz="1200" b="1" dirty="0" err="1">
                <a:latin typeface="Times New Roman" panose="02020603050405020304" pitchFamily="18" charset="0"/>
                <a:cs typeface="Times New Roman" panose="02020603050405020304" pitchFamily="18" charset="0"/>
              </a:rPr>
              <a:t>Market.Location_ID</a:t>
            </a:r>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ORDER BY RAND()</a:t>
            </a:r>
          </a:p>
          <a:p>
            <a:r>
              <a:rPr lang="en-US" sz="1200" b="1" dirty="0">
                <a:latin typeface="Times New Roman" panose="02020603050405020304" pitchFamily="18" charset="0"/>
                <a:cs typeface="Times New Roman" panose="02020603050405020304" pitchFamily="18" charset="0"/>
              </a:rPr>
              <a:t>LIMIT 20;</a:t>
            </a:r>
          </a:p>
          <a:p>
            <a:br>
              <a:rPr lang="en-US" sz="1100" dirty="0"/>
            </a:br>
            <a:endParaRPr lang="en-US" sz="1100" dirty="0"/>
          </a:p>
        </p:txBody>
      </p:sp>
      <p:pic>
        <p:nvPicPr>
          <p:cNvPr id="6" name="Picture 5">
            <a:extLst>
              <a:ext uri="{FF2B5EF4-FFF2-40B4-BE49-F238E27FC236}">
                <a16:creationId xmlns:a16="http://schemas.microsoft.com/office/drawing/2014/main" id="{465390FF-9FDA-3B60-7442-3B2806626473}"/>
              </a:ext>
            </a:extLst>
          </p:cNvPr>
          <p:cNvPicPr>
            <a:picLocks noChangeAspect="1"/>
          </p:cNvPicPr>
          <p:nvPr/>
        </p:nvPicPr>
        <p:blipFill>
          <a:blip r:embed="rId2"/>
          <a:srcRect r="4575" b="2"/>
          <a:stretch/>
        </p:blipFill>
        <p:spPr>
          <a:xfrm>
            <a:off x="6182944" y="557189"/>
            <a:ext cx="5170852" cy="5571898"/>
          </a:xfrm>
          <a:prstGeom prst="rect">
            <a:avLst/>
          </a:prstGeom>
          <a:effectLst/>
        </p:spPr>
      </p:pic>
    </p:spTree>
    <p:extLst>
      <p:ext uri="{BB962C8B-B14F-4D97-AF65-F5344CB8AC3E}">
        <p14:creationId xmlns:p14="http://schemas.microsoft.com/office/powerpoint/2010/main" val="2009351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089DA1-9951-0F41-1F8D-ADCF0DFC09DE}"/>
              </a:ext>
            </a:extLst>
          </p:cNvPr>
          <p:cNvSpPr>
            <a:spLocks noGrp="1"/>
          </p:cNvSpPr>
          <p:nvPr>
            <p:ph type="title"/>
          </p:nvPr>
        </p:nvSpPr>
        <p:spPr>
          <a:xfrm>
            <a:off x="648929" y="103910"/>
            <a:ext cx="5170852" cy="1047934"/>
          </a:xfrm>
        </p:spPr>
        <p:txBody>
          <a:bodyPr>
            <a:normAutofit fontScale="90000"/>
          </a:bodyPr>
          <a:lstStyle/>
          <a:p>
            <a:r>
              <a:rPr lang="en-US" sz="4000" dirty="0">
                <a:latin typeface="Times New Roman" panose="02020603050405020304" pitchFamily="18" charset="0"/>
                <a:cs typeface="Times New Roman" panose="02020603050405020304" pitchFamily="18" charset="0"/>
              </a:rPr>
              <a:t>ADVANCED QUERY</a:t>
            </a: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NESTED INNER JOIN:</a:t>
            </a:r>
          </a:p>
        </p:txBody>
      </p:sp>
      <p:sp>
        <p:nvSpPr>
          <p:cNvPr id="3" name="Content Placeholder 2">
            <a:extLst>
              <a:ext uri="{FF2B5EF4-FFF2-40B4-BE49-F238E27FC236}">
                <a16:creationId xmlns:a16="http://schemas.microsoft.com/office/drawing/2014/main" id="{CC226A27-EED1-BBCF-28C8-D61AA9EFA495}"/>
              </a:ext>
            </a:extLst>
          </p:cNvPr>
          <p:cNvSpPr>
            <a:spLocks noGrp="1"/>
          </p:cNvSpPr>
          <p:nvPr>
            <p:ph idx="1"/>
          </p:nvPr>
        </p:nvSpPr>
        <p:spPr>
          <a:xfrm>
            <a:off x="648930" y="1330036"/>
            <a:ext cx="11341509" cy="5424054"/>
          </a:xfrm>
        </p:spPr>
        <p:txBody>
          <a:bodyPr>
            <a:normAutofit fontScale="92500" lnSpcReduction="20000"/>
          </a:bodyPr>
          <a:lstStyle/>
          <a:p>
            <a:r>
              <a:rPr lang="en-US" sz="2200" b="1" dirty="0">
                <a:latin typeface="Times New Roman" panose="02020603050405020304" pitchFamily="18" charset="0"/>
                <a:cs typeface="Times New Roman" panose="02020603050405020304" pitchFamily="18" charset="0"/>
              </a:rPr>
              <a:t>Retrieves: The average temperature for the locations where crops are produced and the total sales quantity for those crops by combining nested joins and a subquery.</a:t>
            </a:r>
          </a:p>
          <a:p>
            <a:r>
              <a:rPr lang="en-US" sz="2000" b="1" dirty="0">
                <a:latin typeface="Times New Roman" panose="02020603050405020304" pitchFamily="18" charset="0"/>
                <a:cs typeface="Times New Roman" panose="02020603050405020304" pitchFamily="18" charset="0"/>
              </a:rPr>
              <a:t>SELECT </a:t>
            </a:r>
            <a:r>
              <a:rPr lang="en-US" sz="2000" b="1" dirty="0" err="1">
                <a:latin typeface="Times New Roman" panose="02020603050405020304" pitchFamily="18" charset="0"/>
                <a:cs typeface="Times New Roman" panose="02020603050405020304" pitchFamily="18" charset="0"/>
              </a:rPr>
              <a:t>Crop.Name</a:t>
            </a:r>
            <a:r>
              <a:rPr lang="en-US" sz="2000" b="1" dirty="0">
                <a:latin typeface="Times New Roman" panose="02020603050405020304" pitchFamily="18" charset="0"/>
                <a:cs typeface="Times New Roman" panose="02020603050405020304" pitchFamily="18" charset="0"/>
              </a:rPr>
              <a:t> AS </a:t>
            </a:r>
            <a:r>
              <a:rPr lang="en-US" sz="2000" b="1" dirty="0" err="1">
                <a:latin typeface="Times New Roman" panose="02020603050405020304" pitchFamily="18" charset="0"/>
                <a:cs typeface="Times New Roman" panose="02020603050405020304" pitchFamily="18" charset="0"/>
              </a:rPr>
              <a:t>Crop_Name</a:t>
            </a:r>
            <a:r>
              <a:rPr lang="en-US" sz="2000" b="1" dirty="0">
                <a:latin typeface="Times New Roman" panose="02020603050405020304" pitchFamily="18" charset="0"/>
                <a:cs typeface="Times New Roman" panose="02020603050405020304" pitchFamily="18" charset="0"/>
              </a:rPr>
              <a:t>, AVG(</a:t>
            </a:r>
            <a:r>
              <a:rPr lang="en-US" sz="2000" b="1" dirty="0" err="1">
                <a:latin typeface="Times New Roman" panose="02020603050405020304" pitchFamily="18" charset="0"/>
                <a:cs typeface="Times New Roman" panose="02020603050405020304" pitchFamily="18" charset="0"/>
              </a:rPr>
              <a:t>Weather.Temperature</a:t>
            </a:r>
            <a:r>
              <a:rPr lang="en-US" sz="2000" b="1" dirty="0">
                <a:latin typeface="Times New Roman" panose="02020603050405020304" pitchFamily="18" charset="0"/>
                <a:cs typeface="Times New Roman" panose="02020603050405020304" pitchFamily="18" charset="0"/>
              </a:rPr>
              <a:t>) AS </a:t>
            </a:r>
            <a:r>
              <a:rPr lang="en-US" sz="2000" b="1" dirty="0" err="1">
                <a:latin typeface="Times New Roman" panose="02020603050405020304" pitchFamily="18" charset="0"/>
                <a:cs typeface="Times New Roman" panose="02020603050405020304" pitchFamily="18" charset="0"/>
              </a:rPr>
              <a:t>Average_Temperature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SalesDetails.Total_Sales_Quantity</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FROM Crop</a:t>
            </a:r>
          </a:p>
          <a:p>
            <a:r>
              <a:rPr lang="en-US" sz="2000" b="1" dirty="0">
                <a:latin typeface="Times New Roman" panose="02020603050405020304" pitchFamily="18" charset="0"/>
                <a:cs typeface="Times New Roman" panose="02020603050405020304" pitchFamily="18" charset="0"/>
              </a:rPr>
              <a:t>INNER JOIN Production ON </a:t>
            </a:r>
            <a:r>
              <a:rPr lang="en-US" sz="2000" b="1" dirty="0" err="1">
                <a:latin typeface="Times New Roman" panose="02020603050405020304" pitchFamily="18" charset="0"/>
                <a:cs typeface="Times New Roman" panose="02020603050405020304" pitchFamily="18" charset="0"/>
              </a:rPr>
              <a:t>Crop.Crop_ID</a:t>
            </a:r>
            <a:r>
              <a:rPr lang="en-US" sz="2000" b="1" dirty="0">
                <a:latin typeface="Times New Roman" panose="02020603050405020304" pitchFamily="18" charset="0"/>
                <a:cs typeface="Times New Roman" panose="02020603050405020304" pitchFamily="18" charset="0"/>
              </a:rPr>
              <a:t> = </a:t>
            </a:r>
            <a:r>
              <a:rPr lang="en-US" sz="2000" b="1" dirty="0" err="1">
                <a:latin typeface="Times New Roman" panose="02020603050405020304" pitchFamily="18" charset="0"/>
                <a:cs typeface="Times New Roman" panose="02020603050405020304" pitchFamily="18" charset="0"/>
              </a:rPr>
              <a:t>Production.Crop_ID</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INNER JOIN (</a:t>
            </a:r>
          </a:p>
          <a:p>
            <a:r>
              <a:rPr lang="en-US" sz="2000" b="1" dirty="0">
                <a:latin typeface="Times New Roman" panose="02020603050405020304" pitchFamily="18" charset="0"/>
                <a:cs typeface="Times New Roman" panose="02020603050405020304" pitchFamily="18" charset="0"/>
              </a:rPr>
              <a:t>    SELECT </a:t>
            </a:r>
            <a:r>
              <a:rPr lang="en-US" sz="2000" b="1" dirty="0" err="1">
                <a:latin typeface="Times New Roman" panose="02020603050405020304" pitchFamily="18" charset="0"/>
                <a:cs typeface="Times New Roman" panose="02020603050405020304" pitchFamily="18" charset="0"/>
              </a:rPr>
              <a:t>Land.Land_ID</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Location_ID</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FROM Land</a:t>
            </a:r>
          </a:p>
          <a:p>
            <a:r>
              <a:rPr lang="en-US" sz="2000" b="1" dirty="0">
                <a:latin typeface="Times New Roman" panose="02020603050405020304" pitchFamily="18" charset="0"/>
                <a:cs typeface="Times New Roman" panose="02020603050405020304" pitchFamily="18" charset="0"/>
              </a:rPr>
              <a:t>) AS </a:t>
            </a:r>
            <a:r>
              <a:rPr lang="en-US" sz="2000" b="1" dirty="0" err="1">
                <a:latin typeface="Times New Roman" panose="02020603050405020304" pitchFamily="18" charset="0"/>
                <a:cs typeface="Times New Roman" panose="02020603050405020304" pitchFamily="18" charset="0"/>
              </a:rPr>
              <a:t>LandDetails</a:t>
            </a:r>
            <a:r>
              <a:rPr lang="en-US" sz="2000" b="1" dirty="0">
                <a:latin typeface="Times New Roman" panose="02020603050405020304" pitchFamily="18" charset="0"/>
                <a:cs typeface="Times New Roman" panose="02020603050405020304" pitchFamily="18" charset="0"/>
              </a:rPr>
              <a:t> ON </a:t>
            </a:r>
            <a:r>
              <a:rPr lang="en-US" sz="2000" b="1" dirty="0" err="1">
                <a:latin typeface="Times New Roman" panose="02020603050405020304" pitchFamily="18" charset="0"/>
                <a:cs typeface="Times New Roman" panose="02020603050405020304" pitchFamily="18" charset="0"/>
              </a:rPr>
              <a:t>Production.Land_ID</a:t>
            </a:r>
            <a:r>
              <a:rPr lang="en-US" sz="2000" b="1" dirty="0">
                <a:latin typeface="Times New Roman" panose="02020603050405020304" pitchFamily="18" charset="0"/>
                <a:cs typeface="Times New Roman" panose="02020603050405020304" pitchFamily="18" charset="0"/>
              </a:rPr>
              <a:t> = </a:t>
            </a:r>
            <a:r>
              <a:rPr lang="en-US" sz="2000" b="1" dirty="0" err="1">
                <a:latin typeface="Times New Roman" panose="02020603050405020304" pitchFamily="18" charset="0"/>
                <a:cs typeface="Times New Roman" panose="02020603050405020304" pitchFamily="18" charset="0"/>
              </a:rPr>
              <a:t>LandDetails.Land_ID</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INNER JOIN Weather ON </a:t>
            </a:r>
            <a:r>
              <a:rPr lang="en-US" sz="2000" b="1" dirty="0" err="1">
                <a:latin typeface="Times New Roman" panose="02020603050405020304" pitchFamily="18" charset="0"/>
                <a:cs typeface="Times New Roman" panose="02020603050405020304" pitchFamily="18" charset="0"/>
              </a:rPr>
              <a:t>LandDetails.Location_ID</a:t>
            </a:r>
            <a:r>
              <a:rPr lang="en-US" sz="2000" b="1" dirty="0">
                <a:latin typeface="Times New Roman" panose="02020603050405020304" pitchFamily="18" charset="0"/>
                <a:cs typeface="Times New Roman" panose="02020603050405020304" pitchFamily="18" charset="0"/>
              </a:rPr>
              <a:t> = </a:t>
            </a:r>
            <a:r>
              <a:rPr lang="en-US" sz="2000" b="1" dirty="0" err="1">
                <a:latin typeface="Times New Roman" panose="02020603050405020304" pitchFamily="18" charset="0"/>
                <a:cs typeface="Times New Roman" panose="02020603050405020304" pitchFamily="18" charset="0"/>
              </a:rPr>
              <a:t>Weather.Location_ID</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INNER JOIN (</a:t>
            </a:r>
          </a:p>
          <a:p>
            <a:r>
              <a:rPr lang="en-US" sz="2000" b="1" dirty="0">
                <a:latin typeface="Times New Roman" panose="02020603050405020304" pitchFamily="18" charset="0"/>
                <a:cs typeface="Times New Roman" panose="02020603050405020304" pitchFamily="18" charset="0"/>
              </a:rPr>
              <a:t>    SELECT </a:t>
            </a:r>
            <a:r>
              <a:rPr lang="en-US" sz="2000" b="1" dirty="0" err="1">
                <a:latin typeface="Times New Roman" panose="02020603050405020304" pitchFamily="18" charset="0"/>
                <a:cs typeface="Times New Roman" panose="02020603050405020304" pitchFamily="18" charset="0"/>
              </a:rPr>
              <a:t>Crop_ID</a:t>
            </a:r>
            <a:r>
              <a:rPr lang="en-US" sz="2000" b="1" dirty="0">
                <a:latin typeface="Times New Roman" panose="02020603050405020304" pitchFamily="18" charset="0"/>
                <a:cs typeface="Times New Roman" panose="02020603050405020304" pitchFamily="18" charset="0"/>
              </a:rPr>
              <a:t>, SUM(Quantity) AS </a:t>
            </a:r>
            <a:r>
              <a:rPr lang="en-US" sz="2000" b="1" dirty="0" err="1">
                <a:latin typeface="Times New Roman" panose="02020603050405020304" pitchFamily="18" charset="0"/>
                <a:cs typeface="Times New Roman" panose="02020603050405020304" pitchFamily="18" charset="0"/>
              </a:rPr>
              <a:t>Total_Sales_Quantity</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FROM Sales</a:t>
            </a:r>
          </a:p>
          <a:p>
            <a:r>
              <a:rPr lang="en-US" sz="2000" b="1" dirty="0">
                <a:latin typeface="Times New Roman" panose="02020603050405020304" pitchFamily="18" charset="0"/>
                <a:cs typeface="Times New Roman" panose="02020603050405020304" pitchFamily="18" charset="0"/>
              </a:rPr>
              <a:t>    GROUP BY </a:t>
            </a:r>
            <a:r>
              <a:rPr lang="en-US" sz="2000" b="1" dirty="0" err="1">
                <a:latin typeface="Times New Roman" panose="02020603050405020304" pitchFamily="18" charset="0"/>
                <a:cs typeface="Times New Roman" panose="02020603050405020304" pitchFamily="18" charset="0"/>
              </a:rPr>
              <a:t>Crop_ID</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 AS </a:t>
            </a:r>
            <a:r>
              <a:rPr lang="en-US" sz="2000" b="1" dirty="0" err="1">
                <a:latin typeface="Times New Roman" panose="02020603050405020304" pitchFamily="18" charset="0"/>
                <a:cs typeface="Times New Roman" panose="02020603050405020304" pitchFamily="18" charset="0"/>
              </a:rPr>
              <a:t>SalesDetails</a:t>
            </a:r>
            <a:r>
              <a:rPr lang="en-US" sz="2000" b="1" dirty="0">
                <a:latin typeface="Times New Roman" panose="02020603050405020304" pitchFamily="18" charset="0"/>
                <a:cs typeface="Times New Roman" panose="02020603050405020304" pitchFamily="18" charset="0"/>
              </a:rPr>
              <a:t> ON </a:t>
            </a:r>
            <a:r>
              <a:rPr lang="en-US" sz="2000" b="1" dirty="0" err="1">
                <a:latin typeface="Times New Roman" panose="02020603050405020304" pitchFamily="18" charset="0"/>
                <a:cs typeface="Times New Roman" panose="02020603050405020304" pitchFamily="18" charset="0"/>
              </a:rPr>
              <a:t>Crop.Crop_ID</a:t>
            </a:r>
            <a:r>
              <a:rPr lang="en-US" sz="2000" b="1" dirty="0">
                <a:latin typeface="Times New Roman" panose="02020603050405020304" pitchFamily="18" charset="0"/>
                <a:cs typeface="Times New Roman" panose="02020603050405020304" pitchFamily="18" charset="0"/>
              </a:rPr>
              <a:t> = </a:t>
            </a:r>
            <a:r>
              <a:rPr lang="en-US" sz="2000" b="1" dirty="0" err="1">
                <a:latin typeface="Times New Roman" panose="02020603050405020304" pitchFamily="18" charset="0"/>
                <a:cs typeface="Times New Roman" panose="02020603050405020304" pitchFamily="18" charset="0"/>
              </a:rPr>
              <a:t>SalesDetails.Crop_ID</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GROUP BY </a:t>
            </a:r>
            <a:r>
              <a:rPr lang="en-US" sz="2000" b="1" dirty="0" err="1">
                <a:latin typeface="Times New Roman" panose="02020603050405020304" pitchFamily="18" charset="0"/>
                <a:cs typeface="Times New Roman" panose="02020603050405020304" pitchFamily="18" charset="0"/>
              </a:rPr>
              <a:t>Crop.Name</a:t>
            </a:r>
            <a:r>
              <a:rPr lang="en-US" sz="2000" b="1" dirty="0">
                <a:latin typeface="Times New Roman" panose="02020603050405020304" pitchFamily="18" charset="0"/>
                <a:cs typeface="Times New Roman" panose="02020603050405020304" pitchFamily="18" charset="0"/>
              </a:rPr>
              <a:t>;</a:t>
            </a:r>
          </a:p>
          <a:p>
            <a:endParaRPr lang="en-US" sz="700" dirty="0"/>
          </a:p>
        </p:txBody>
      </p:sp>
    </p:spTree>
    <p:extLst>
      <p:ext uri="{BB962C8B-B14F-4D97-AF65-F5344CB8AC3E}">
        <p14:creationId xmlns:p14="http://schemas.microsoft.com/office/powerpoint/2010/main" val="939882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DD77-0F00-96C3-361E-054B4BFD847C}"/>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73C66D91-DD49-842D-223C-3EA299B2230B}"/>
              </a:ext>
            </a:extLst>
          </p:cNvPr>
          <p:cNvPicPr>
            <a:picLocks noGrp="1" noChangeAspect="1"/>
          </p:cNvPicPr>
          <p:nvPr>
            <p:ph idx="1"/>
          </p:nvPr>
        </p:nvPicPr>
        <p:blipFill>
          <a:blip r:embed="rId2"/>
          <a:stretch>
            <a:fillRect/>
          </a:stretch>
        </p:blipFill>
        <p:spPr>
          <a:xfrm>
            <a:off x="117987" y="117987"/>
            <a:ext cx="12074013" cy="6740013"/>
          </a:xfrm>
          <a:prstGeom prst="rect">
            <a:avLst/>
          </a:prstGeom>
        </p:spPr>
      </p:pic>
    </p:spTree>
    <p:extLst>
      <p:ext uri="{BB962C8B-B14F-4D97-AF65-F5344CB8AC3E}">
        <p14:creationId xmlns:p14="http://schemas.microsoft.com/office/powerpoint/2010/main" val="355770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F523E3-FD95-8E36-9406-7A52B807A952}"/>
              </a:ext>
            </a:extLst>
          </p:cNvPr>
          <p:cNvSpPr>
            <a:spLocks noGrp="1"/>
          </p:cNvSpPr>
          <p:nvPr>
            <p:ph type="title"/>
          </p:nvPr>
        </p:nvSpPr>
        <p:spPr>
          <a:xfrm>
            <a:off x="2019300" y="538956"/>
            <a:ext cx="8985250" cy="1118394"/>
          </a:xfrm>
        </p:spPr>
        <p:txBody>
          <a:bodyPr anchor="t">
            <a:normAutofit/>
          </a:bodyPr>
          <a:lstStyle/>
          <a:p>
            <a:r>
              <a:rPr lang="en-US" sz="3700" b="1">
                <a:effectLst/>
                <a:latin typeface="TimesNewRomanPS"/>
              </a:rPr>
              <a:t>INTRODUCTION </a:t>
            </a:r>
            <a:br>
              <a:rPr lang="en-US" sz="3700">
                <a:effectLst/>
              </a:rPr>
            </a:br>
            <a:endParaRPr lang="en-US" sz="3700"/>
          </a:p>
        </p:txBody>
      </p:sp>
      <p:pic>
        <p:nvPicPr>
          <p:cNvPr id="14" name="Graphic 13" descr="Database">
            <a:extLst>
              <a:ext uri="{FF2B5EF4-FFF2-40B4-BE49-F238E27FC236}">
                <a16:creationId xmlns:a16="http://schemas.microsoft.com/office/drawing/2014/main" id="{52442504-4227-B8BC-D71D-2DFF1F3446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6EBDB735-B7C1-6CDD-D097-5DFBEB7DF24C}"/>
              </a:ext>
            </a:extLst>
          </p:cNvPr>
          <p:cNvSpPr>
            <a:spLocks noGrp="1"/>
          </p:cNvSpPr>
          <p:nvPr>
            <p:ph idx="1"/>
          </p:nvPr>
        </p:nvSpPr>
        <p:spPr>
          <a:xfrm>
            <a:off x="1009650" y="1847849"/>
            <a:ext cx="9994900" cy="4254501"/>
          </a:xfrm>
        </p:spPr>
        <p:txBody>
          <a:bodyPr>
            <a:normAutofit/>
          </a:bodyPr>
          <a:lstStyle/>
          <a:p>
            <a:pPr marL="0" indent="0">
              <a:buNone/>
            </a:pPr>
            <a:br>
              <a:rPr lang="en-US" sz="2000"/>
            </a:br>
            <a:br>
              <a:rPr lang="en-US" sz="2000"/>
            </a:br>
            <a:r>
              <a:rPr lang="en-US" sz="2000">
                <a:effectLst/>
                <a:latin typeface="ArialMT"/>
              </a:rPr>
              <a:t>● </a:t>
            </a:r>
            <a:r>
              <a:rPr lang="en-US" sz="2000"/>
              <a:t>Importance of data in modern agriculture</a:t>
            </a:r>
            <a:br>
              <a:rPr lang="en-US" sz="2000"/>
            </a:br>
            <a:br>
              <a:rPr lang="en-US" sz="2000"/>
            </a:br>
            <a:r>
              <a:rPr lang="en-US" sz="2000">
                <a:effectLst/>
                <a:latin typeface="ArialMT"/>
              </a:rPr>
              <a:t>● </a:t>
            </a:r>
            <a:r>
              <a:rPr lang="en-US" sz="2000"/>
              <a:t>Role of SQL in managing and querying agricultural databases</a:t>
            </a:r>
            <a:br>
              <a:rPr lang="en-US" sz="2000"/>
            </a:br>
            <a:br>
              <a:rPr lang="en-US" sz="2000"/>
            </a:br>
            <a:r>
              <a:rPr lang="en-US" sz="2000">
                <a:effectLst/>
                <a:latin typeface="ArialMT"/>
              </a:rPr>
              <a:t>● </a:t>
            </a:r>
            <a:r>
              <a:rPr lang="en-US" sz="2000"/>
              <a:t>Benefits of analyzing agricultural data for optimizing farming practices and improving crop yields</a:t>
            </a:r>
            <a:endParaRPr lang="en-US" sz="2000" dirty="0"/>
          </a:p>
        </p:txBody>
      </p:sp>
      <p:pic>
        <p:nvPicPr>
          <p:cNvPr id="7" name="Graphic 6" descr="Farm scene">
            <a:extLst>
              <a:ext uri="{FF2B5EF4-FFF2-40B4-BE49-F238E27FC236}">
                <a16:creationId xmlns:a16="http://schemas.microsoft.com/office/drawing/2014/main" id="{00905F3D-CFCF-6F63-64B8-E70C3657F7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3071746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2">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FE40-E5B0-ED8D-A1F6-9CF55746EBE1}"/>
              </a:ext>
            </a:extLst>
          </p:cNvPr>
          <p:cNvSpPr>
            <a:spLocks noGrp="1"/>
          </p:cNvSpPr>
          <p:nvPr>
            <p:ph type="title"/>
          </p:nvPr>
        </p:nvSpPr>
        <p:spPr>
          <a:xfrm>
            <a:off x="838200" y="176214"/>
            <a:ext cx="10515600" cy="1133041"/>
          </a:xfrm>
        </p:spPr>
        <p:txBody>
          <a:bodyPr>
            <a:normAutofit/>
          </a:bodyPr>
          <a:lstStyle/>
          <a:p>
            <a:pPr algn="ctr"/>
            <a:r>
              <a:rPr lang="en-US" sz="4000" dirty="0">
                <a:latin typeface="Times New Roman" panose="02020603050405020304" pitchFamily="18" charset="0"/>
                <a:cs typeface="Times New Roman" panose="02020603050405020304" pitchFamily="18" charset="0"/>
              </a:rPr>
              <a:t>NESTED RIGHT JOIN (TWO WAYS)</a:t>
            </a:r>
          </a:p>
        </p:txBody>
      </p:sp>
      <p:sp>
        <p:nvSpPr>
          <p:cNvPr id="3" name="Content Placeholder 2">
            <a:extLst>
              <a:ext uri="{FF2B5EF4-FFF2-40B4-BE49-F238E27FC236}">
                <a16:creationId xmlns:a16="http://schemas.microsoft.com/office/drawing/2014/main" id="{8462A2D7-3E33-AE3F-E067-98D97B26CBEB}"/>
              </a:ext>
            </a:extLst>
          </p:cNvPr>
          <p:cNvSpPr>
            <a:spLocks noGrp="1"/>
          </p:cNvSpPr>
          <p:nvPr>
            <p:ph idx="1"/>
          </p:nvPr>
        </p:nvSpPr>
        <p:spPr>
          <a:xfrm>
            <a:off x="838199" y="1309256"/>
            <a:ext cx="11240729" cy="4810554"/>
          </a:xfrm>
        </p:spPr>
        <p:txBody>
          <a:bodyPr>
            <a:noAutofit/>
          </a:bodyPr>
          <a:lstStyle/>
          <a:p>
            <a:r>
              <a:rPr lang="en-US" sz="2400" b="1" dirty="0">
                <a:latin typeface="Times New Roman" panose="02020603050405020304" pitchFamily="18" charset="0"/>
                <a:cs typeface="Times New Roman" panose="02020603050405020304" pitchFamily="18" charset="0"/>
              </a:rPr>
              <a:t>Retrieves</a:t>
            </a:r>
            <a:r>
              <a:rPr lang="en-US" sz="2400" dirty="0">
                <a:latin typeface="Times New Roman" panose="02020603050405020304" pitchFamily="18" charset="0"/>
                <a:cs typeface="Times New Roman" panose="02020603050405020304" pitchFamily="18" charset="0"/>
              </a:rPr>
              <a:t>: All markets, the sales quantities, and their corresponding location names, including markets with no sales records by using nested right joins between Market, Sales, and Location tables.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SELECT Market.*, </a:t>
            </a:r>
            <a:r>
              <a:rPr lang="en-US" sz="2400" b="1" dirty="0" err="1">
                <a:latin typeface="Times New Roman" panose="02020603050405020304" pitchFamily="18" charset="0"/>
                <a:cs typeface="Times New Roman" panose="02020603050405020304" pitchFamily="18" charset="0"/>
              </a:rPr>
              <a:t>SalesDetails.Total_Sales_Quantity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Location.Name</a:t>
            </a:r>
            <a:r>
              <a:rPr lang="en-US" sz="2400" b="1" dirty="0">
                <a:latin typeface="Times New Roman" panose="02020603050405020304" pitchFamily="18" charset="0"/>
                <a:cs typeface="Times New Roman" panose="02020603050405020304" pitchFamily="18" charset="0"/>
              </a:rPr>
              <a:t> AS </a:t>
            </a:r>
            <a:r>
              <a:rPr lang="en-US" sz="2400" b="1" dirty="0" err="1">
                <a:latin typeface="Times New Roman" panose="02020603050405020304" pitchFamily="18" charset="0"/>
                <a:cs typeface="Times New Roman" panose="02020603050405020304" pitchFamily="18" charset="0"/>
              </a:rPr>
              <a:t>Location_Name</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FROM Market</a:t>
            </a:r>
          </a:p>
          <a:p>
            <a:r>
              <a:rPr lang="en-US" sz="2400" b="1" dirty="0">
                <a:latin typeface="Times New Roman" panose="02020603050405020304" pitchFamily="18" charset="0"/>
                <a:cs typeface="Times New Roman" panose="02020603050405020304" pitchFamily="18" charset="0"/>
              </a:rPr>
              <a:t>RIGHT JOIN (</a:t>
            </a:r>
          </a:p>
          <a:p>
            <a:r>
              <a:rPr lang="en-US" sz="2400" b="1" dirty="0">
                <a:latin typeface="Times New Roman" panose="02020603050405020304" pitchFamily="18" charset="0"/>
                <a:cs typeface="Times New Roman" panose="02020603050405020304" pitchFamily="18" charset="0"/>
              </a:rPr>
              <a:t>    SELECT </a:t>
            </a:r>
            <a:r>
              <a:rPr lang="en-US" sz="2400" b="1" dirty="0" err="1">
                <a:latin typeface="Times New Roman" panose="02020603050405020304" pitchFamily="18" charset="0"/>
                <a:cs typeface="Times New Roman" panose="02020603050405020304" pitchFamily="18" charset="0"/>
              </a:rPr>
              <a:t>Sales.Market_ID</a:t>
            </a:r>
            <a:r>
              <a:rPr lang="en-US" sz="2400" b="1" dirty="0">
                <a:latin typeface="Times New Roman" panose="02020603050405020304" pitchFamily="18" charset="0"/>
                <a:cs typeface="Times New Roman" panose="02020603050405020304" pitchFamily="18" charset="0"/>
              </a:rPr>
              <a:t>, SUM(</a:t>
            </a:r>
            <a:r>
              <a:rPr lang="en-US" sz="2400" b="1" dirty="0" err="1">
                <a:latin typeface="Times New Roman" panose="02020603050405020304" pitchFamily="18" charset="0"/>
                <a:cs typeface="Times New Roman" panose="02020603050405020304" pitchFamily="18" charset="0"/>
              </a:rPr>
              <a:t>Sales.Quantity</a:t>
            </a:r>
            <a:r>
              <a:rPr lang="en-US" sz="2400" b="1" dirty="0">
                <a:latin typeface="Times New Roman" panose="02020603050405020304" pitchFamily="18" charset="0"/>
                <a:cs typeface="Times New Roman" panose="02020603050405020304" pitchFamily="18" charset="0"/>
              </a:rPr>
              <a:t>) AS </a:t>
            </a:r>
            <a:r>
              <a:rPr lang="en-US" sz="2400" b="1" dirty="0" err="1">
                <a:latin typeface="Times New Roman" panose="02020603050405020304" pitchFamily="18" charset="0"/>
                <a:cs typeface="Times New Roman" panose="02020603050405020304" pitchFamily="18" charset="0"/>
              </a:rPr>
              <a:t>Total_Sales_Quantity</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FROM Sales</a:t>
            </a:r>
          </a:p>
          <a:p>
            <a:r>
              <a:rPr lang="en-US" sz="2400" b="1" dirty="0">
                <a:latin typeface="Times New Roman" panose="02020603050405020304" pitchFamily="18" charset="0"/>
                <a:cs typeface="Times New Roman" panose="02020603050405020304" pitchFamily="18" charset="0"/>
              </a:rPr>
              <a:t>    GROUP BY </a:t>
            </a:r>
            <a:r>
              <a:rPr lang="en-US" sz="2400" b="1" dirty="0" err="1">
                <a:latin typeface="Times New Roman" panose="02020603050405020304" pitchFamily="18" charset="0"/>
                <a:cs typeface="Times New Roman" panose="02020603050405020304" pitchFamily="18" charset="0"/>
              </a:rPr>
              <a:t>Sales.Market_ID</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AS </a:t>
            </a:r>
            <a:r>
              <a:rPr lang="en-US" sz="2400" b="1" dirty="0" err="1">
                <a:latin typeface="Times New Roman" panose="02020603050405020304" pitchFamily="18" charset="0"/>
                <a:cs typeface="Times New Roman" panose="02020603050405020304" pitchFamily="18" charset="0"/>
              </a:rPr>
              <a:t>SalesDetails</a:t>
            </a:r>
            <a:r>
              <a:rPr lang="en-US" sz="2400" b="1" dirty="0">
                <a:latin typeface="Times New Roman" panose="02020603050405020304" pitchFamily="18" charset="0"/>
                <a:cs typeface="Times New Roman" panose="02020603050405020304" pitchFamily="18" charset="0"/>
              </a:rPr>
              <a:t> ON </a:t>
            </a:r>
            <a:r>
              <a:rPr lang="en-US" sz="2400" b="1" dirty="0" err="1">
                <a:latin typeface="Times New Roman" panose="02020603050405020304" pitchFamily="18" charset="0"/>
                <a:cs typeface="Times New Roman" panose="02020603050405020304" pitchFamily="18" charset="0"/>
              </a:rPr>
              <a:t>Market.Market_ID</a:t>
            </a:r>
            <a:r>
              <a:rPr lang="en-US" sz="2400" b="1" dirty="0">
                <a:latin typeface="Times New Roman" panose="02020603050405020304" pitchFamily="18" charset="0"/>
                <a:cs typeface="Times New Roman" panose="02020603050405020304" pitchFamily="18" charset="0"/>
              </a:rPr>
              <a:t> = </a:t>
            </a:r>
            <a:r>
              <a:rPr lang="en-US" sz="2400" b="1" dirty="0" err="1">
                <a:latin typeface="Times New Roman" panose="02020603050405020304" pitchFamily="18" charset="0"/>
                <a:cs typeface="Times New Roman" panose="02020603050405020304" pitchFamily="18" charset="0"/>
              </a:rPr>
              <a:t>SalesDetails.Market_ID</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RIGHT JOIN Location ON </a:t>
            </a:r>
            <a:r>
              <a:rPr lang="en-US" sz="2400" b="1" dirty="0" err="1">
                <a:latin typeface="Times New Roman" panose="02020603050405020304" pitchFamily="18" charset="0"/>
                <a:cs typeface="Times New Roman" panose="02020603050405020304" pitchFamily="18" charset="0"/>
              </a:rPr>
              <a:t>Market.Location_ID</a:t>
            </a:r>
            <a:r>
              <a:rPr lang="en-US" sz="2400" b="1" dirty="0">
                <a:latin typeface="Times New Roman" panose="02020603050405020304" pitchFamily="18" charset="0"/>
                <a:cs typeface="Times New Roman" panose="02020603050405020304" pitchFamily="18" charset="0"/>
              </a:rPr>
              <a:t> = </a:t>
            </a:r>
            <a:r>
              <a:rPr lang="en-US" sz="2400" b="1" dirty="0" err="1">
                <a:latin typeface="Times New Roman" panose="02020603050405020304" pitchFamily="18" charset="0"/>
                <a:cs typeface="Times New Roman" panose="02020603050405020304" pitchFamily="18" charset="0"/>
              </a:rPr>
              <a:t>Location.Location_ID</a:t>
            </a:r>
            <a:r>
              <a:rPr lang="en-US" sz="2400" b="1" dirty="0">
                <a:latin typeface="Times New Roman" panose="02020603050405020304" pitchFamily="18" charset="0"/>
                <a:cs typeface="Times New Roman" panose="02020603050405020304" pitchFamily="18" charset="0"/>
              </a:rPr>
              <a:t>;</a:t>
            </a:r>
          </a:p>
          <a:p>
            <a:pPr marL="0" indent="0">
              <a:buNone/>
            </a:pPr>
            <a:br>
              <a:rPr lang="en-US" sz="2400" dirty="0"/>
            </a:br>
            <a:endParaRPr lang="en-US" sz="2400" dirty="0"/>
          </a:p>
        </p:txBody>
      </p:sp>
    </p:spTree>
    <p:extLst>
      <p:ext uri="{BB962C8B-B14F-4D97-AF65-F5344CB8AC3E}">
        <p14:creationId xmlns:p14="http://schemas.microsoft.com/office/powerpoint/2010/main" val="2461017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B415E-E454-DBE0-CD7F-1EADB1F52C1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7883EF2-DE4F-315F-8AB3-6DE0CB685102}"/>
              </a:ext>
            </a:extLst>
          </p:cNvPr>
          <p:cNvPicPr>
            <a:picLocks noGrp="1" noChangeAspect="1"/>
          </p:cNvPicPr>
          <p:nvPr>
            <p:ph idx="1"/>
          </p:nvPr>
        </p:nvPicPr>
        <p:blipFill>
          <a:blip r:embed="rId2"/>
          <a:stretch>
            <a:fillRect/>
          </a:stretch>
        </p:blipFill>
        <p:spPr>
          <a:xfrm>
            <a:off x="162232" y="103239"/>
            <a:ext cx="11901949" cy="6518787"/>
          </a:xfrm>
          <a:prstGeom prst="rect">
            <a:avLst/>
          </a:prstGeom>
        </p:spPr>
      </p:pic>
    </p:spTree>
    <p:extLst>
      <p:ext uri="{BB962C8B-B14F-4D97-AF65-F5344CB8AC3E}">
        <p14:creationId xmlns:p14="http://schemas.microsoft.com/office/powerpoint/2010/main" val="1823334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D74ED-57A8-9DDE-470F-076E3142F466}"/>
              </a:ext>
            </a:extLst>
          </p:cNvPr>
          <p:cNvSpPr>
            <a:spLocks noGrp="1"/>
          </p:cNvSpPr>
          <p:nvPr>
            <p:ph type="title"/>
          </p:nvPr>
        </p:nvSpPr>
        <p:spPr>
          <a:xfrm>
            <a:off x="363682" y="103910"/>
            <a:ext cx="10990118" cy="633846"/>
          </a:xfrm>
        </p:spPr>
        <p:txBody>
          <a:bodyPr>
            <a:normAutofit fontScale="90000"/>
          </a:bodyPr>
          <a:lstStyle/>
          <a:p>
            <a:r>
              <a:rPr lang="en-US" b="1" dirty="0"/>
              <a:t>NESTED EQUI JOIN QUERY</a:t>
            </a:r>
          </a:p>
        </p:txBody>
      </p:sp>
      <p:sp>
        <p:nvSpPr>
          <p:cNvPr id="3" name="Content Placeholder 2">
            <a:extLst>
              <a:ext uri="{FF2B5EF4-FFF2-40B4-BE49-F238E27FC236}">
                <a16:creationId xmlns:a16="http://schemas.microsoft.com/office/drawing/2014/main" id="{689ABE99-94F7-01F6-232D-3555DA5C277C}"/>
              </a:ext>
            </a:extLst>
          </p:cNvPr>
          <p:cNvSpPr>
            <a:spLocks noGrp="1"/>
          </p:cNvSpPr>
          <p:nvPr>
            <p:ph idx="1"/>
          </p:nvPr>
        </p:nvSpPr>
        <p:spPr>
          <a:xfrm>
            <a:off x="838200" y="1143000"/>
            <a:ext cx="10515600" cy="5349875"/>
          </a:xfrm>
        </p:spPr>
        <p:txBody>
          <a:bodyPr>
            <a:normAutofit fontScale="55000" lnSpcReduction="20000"/>
          </a:bodyPr>
          <a:lstStyle/>
          <a:p>
            <a:r>
              <a:rPr lang="en-US" sz="3300" b="1" dirty="0">
                <a:latin typeface="Times New Roman" panose="02020603050405020304" pitchFamily="18" charset="0"/>
                <a:cs typeface="Times New Roman" panose="02020603050405020304" pitchFamily="18" charset="0"/>
              </a:rPr>
              <a:t>Retrieves</a:t>
            </a:r>
            <a:r>
              <a:rPr lang="en-US" sz="3300" dirty="0">
                <a:latin typeface="Times New Roman" panose="02020603050405020304" pitchFamily="18" charset="0"/>
                <a:cs typeface="Times New Roman" panose="02020603050405020304" pitchFamily="18" charset="0"/>
              </a:rPr>
              <a:t>: The names of farmers, the names of crops they have produced, and the total sales quantity for each crop. This query uses nested </a:t>
            </a:r>
            <a:r>
              <a:rPr lang="en-US" sz="3300" dirty="0" err="1">
                <a:latin typeface="Times New Roman" panose="02020603050405020304" pitchFamily="18" charset="0"/>
                <a:cs typeface="Times New Roman" panose="02020603050405020304" pitchFamily="18" charset="0"/>
              </a:rPr>
              <a:t>equi</a:t>
            </a:r>
            <a:r>
              <a:rPr lang="en-US" sz="3300" dirty="0">
                <a:latin typeface="Times New Roman" panose="02020603050405020304" pitchFamily="18" charset="0"/>
                <a:cs typeface="Times New Roman" panose="02020603050405020304" pitchFamily="18" charset="0"/>
              </a:rPr>
              <a:t>-joins between Farmer, </a:t>
            </a:r>
            <a:r>
              <a:rPr lang="en-US" sz="3300" dirty="0" err="1">
                <a:latin typeface="Times New Roman" panose="02020603050405020304" pitchFamily="18" charset="0"/>
                <a:cs typeface="Times New Roman" panose="02020603050405020304" pitchFamily="18" charset="0"/>
              </a:rPr>
              <a:t>Farmer_Land</a:t>
            </a:r>
            <a:r>
              <a:rPr lang="en-US" sz="3300" dirty="0">
                <a:latin typeface="Times New Roman" panose="02020603050405020304" pitchFamily="18" charset="0"/>
                <a:cs typeface="Times New Roman" panose="02020603050405020304" pitchFamily="18" charset="0"/>
              </a:rPr>
              <a:t>, Production, Crop, and Sales tables to retrieve detailed production and sales information.</a:t>
            </a:r>
          </a:p>
          <a:p>
            <a:pPr marL="0" indent="0">
              <a:buNone/>
            </a:pPr>
            <a:br>
              <a:rPr lang="en-US" dirty="0"/>
            </a:br>
            <a:r>
              <a:rPr lang="en-US" sz="3300" b="1" dirty="0">
                <a:latin typeface="Times New Roman" panose="02020603050405020304" pitchFamily="18" charset="0"/>
                <a:cs typeface="Times New Roman" panose="02020603050405020304" pitchFamily="18" charset="0"/>
              </a:rPr>
              <a:t>SELECT </a:t>
            </a:r>
            <a:r>
              <a:rPr lang="en-US" sz="3300" b="1" dirty="0" err="1">
                <a:latin typeface="Times New Roman" panose="02020603050405020304" pitchFamily="18" charset="0"/>
                <a:cs typeface="Times New Roman" panose="02020603050405020304" pitchFamily="18" charset="0"/>
              </a:rPr>
              <a:t>Farmer.Name</a:t>
            </a:r>
            <a:r>
              <a:rPr lang="en-US" sz="3300" b="1" dirty="0">
                <a:latin typeface="Times New Roman" panose="02020603050405020304" pitchFamily="18" charset="0"/>
                <a:cs typeface="Times New Roman" panose="02020603050405020304" pitchFamily="18" charset="0"/>
              </a:rPr>
              <a:t> AS </a:t>
            </a:r>
            <a:r>
              <a:rPr lang="en-US" sz="3300" b="1" dirty="0" err="1">
                <a:latin typeface="Times New Roman" panose="02020603050405020304" pitchFamily="18" charset="0"/>
                <a:cs typeface="Times New Roman" panose="02020603050405020304" pitchFamily="18" charset="0"/>
              </a:rPr>
              <a:t>Farmer_Name</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Crop.Name</a:t>
            </a:r>
            <a:r>
              <a:rPr lang="en-US" sz="3300" b="1" dirty="0">
                <a:latin typeface="Times New Roman" panose="02020603050405020304" pitchFamily="18" charset="0"/>
                <a:cs typeface="Times New Roman" panose="02020603050405020304" pitchFamily="18" charset="0"/>
              </a:rPr>
              <a:t> AS </a:t>
            </a:r>
            <a:r>
              <a:rPr lang="en-US" sz="3300" b="1" dirty="0" err="1">
                <a:latin typeface="Times New Roman" panose="02020603050405020304" pitchFamily="18" charset="0"/>
                <a:cs typeface="Times New Roman" panose="02020603050405020304" pitchFamily="18" charset="0"/>
              </a:rPr>
              <a:t>Crop_Name</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SalesDetails.Total_Sales_Quantity</a:t>
            </a:r>
            <a:endParaRPr lang="en-US" sz="3300" b="1" dirty="0">
              <a:latin typeface="Times New Roman" panose="02020603050405020304" pitchFamily="18" charset="0"/>
              <a:cs typeface="Times New Roman" panose="02020603050405020304" pitchFamily="18" charset="0"/>
            </a:endParaRPr>
          </a:p>
          <a:p>
            <a:pPr marL="0" indent="0">
              <a:buNone/>
            </a:pPr>
            <a:r>
              <a:rPr lang="en-US" sz="3300" b="1" dirty="0">
                <a:latin typeface="Times New Roman" panose="02020603050405020304" pitchFamily="18" charset="0"/>
                <a:cs typeface="Times New Roman" panose="02020603050405020304" pitchFamily="18" charset="0"/>
              </a:rPr>
              <a:t>FROM Farmer</a:t>
            </a:r>
          </a:p>
          <a:p>
            <a:pPr marL="0" indent="0">
              <a:buNone/>
            </a:pPr>
            <a:r>
              <a:rPr lang="en-US" sz="3300" b="1" dirty="0">
                <a:latin typeface="Times New Roman" panose="02020603050405020304" pitchFamily="18" charset="0"/>
                <a:cs typeface="Times New Roman" panose="02020603050405020304" pitchFamily="18" charset="0"/>
              </a:rPr>
              <a:t>JOIN (</a:t>
            </a:r>
          </a:p>
          <a:p>
            <a:pPr marL="0" indent="0">
              <a:buNone/>
            </a:pPr>
            <a:r>
              <a:rPr lang="en-US" sz="3300" b="1" dirty="0">
                <a:latin typeface="Times New Roman" panose="02020603050405020304" pitchFamily="18" charset="0"/>
                <a:cs typeface="Times New Roman" panose="02020603050405020304" pitchFamily="18" charset="0"/>
              </a:rPr>
              <a:t>    SELECT </a:t>
            </a:r>
            <a:r>
              <a:rPr lang="en-US" sz="3300" b="1" dirty="0" err="1">
                <a:latin typeface="Times New Roman" panose="02020603050405020304" pitchFamily="18" charset="0"/>
                <a:cs typeface="Times New Roman" panose="02020603050405020304" pitchFamily="18" charset="0"/>
              </a:rPr>
              <a:t>Farmer_Land.Farmer_ID</a:t>
            </a:r>
            <a:r>
              <a:rPr lang="en-US" sz="3300" b="1" dirty="0">
                <a:latin typeface="Times New Roman" panose="02020603050405020304" pitchFamily="18" charset="0"/>
                <a:cs typeface="Times New Roman" panose="02020603050405020304" pitchFamily="18" charset="0"/>
              </a:rPr>
              <a:t>, </a:t>
            </a:r>
            <a:r>
              <a:rPr lang="en-US" sz="3300" b="1" dirty="0" err="1">
                <a:latin typeface="Times New Roman" panose="02020603050405020304" pitchFamily="18" charset="0"/>
                <a:cs typeface="Times New Roman" panose="02020603050405020304" pitchFamily="18" charset="0"/>
              </a:rPr>
              <a:t>Production.Crop_ID</a:t>
            </a:r>
            <a:endParaRPr lang="en-US" sz="3300" b="1" dirty="0">
              <a:latin typeface="Times New Roman" panose="02020603050405020304" pitchFamily="18" charset="0"/>
              <a:cs typeface="Times New Roman" panose="02020603050405020304" pitchFamily="18" charset="0"/>
            </a:endParaRPr>
          </a:p>
          <a:p>
            <a:pPr marL="0" indent="0">
              <a:buNone/>
            </a:pPr>
            <a:r>
              <a:rPr lang="en-US" sz="3300" b="1" dirty="0">
                <a:latin typeface="Times New Roman" panose="02020603050405020304" pitchFamily="18" charset="0"/>
                <a:cs typeface="Times New Roman" panose="02020603050405020304" pitchFamily="18" charset="0"/>
              </a:rPr>
              <a:t>    FROM </a:t>
            </a:r>
            <a:r>
              <a:rPr lang="en-US" sz="3300" b="1" dirty="0" err="1">
                <a:latin typeface="Times New Roman" panose="02020603050405020304" pitchFamily="18" charset="0"/>
                <a:cs typeface="Times New Roman" panose="02020603050405020304" pitchFamily="18" charset="0"/>
              </a:rPr>
              <a:t>Farmer_Land</a:t>
            </a:r>
            <a:endParaRPr lang="en-US" sz="3300" b="1" dirty="0">
              <a:latin typeface="Times New Roman" panose="02020603050405020304" pitchFamily="18" charset="0"/>
              <a:cs typeface="Times New Roman" panose="02020603050405020304" pitchFamily="18" charset="0"/>
            </a:endParaRPr>
          </a:p>
          <a:p>
            <a:pPr marL="0" indent="0">
              <a:buNone/>
            </a:pPr>
            <a:r>
              <a:rPr lang="en-US" sz="3300" b="1" dirty="0">
                <a:latin typeface="Times New Roman" panose="02020603050405020304" pitchFamily="18" charset="0"/>
                <a:cs typeface="Times New Roman" panose="02020603050405020304" pitchFamily="18" charset="0"/>
              </a:rPr>
              <a:t>    JOIN Production ON </a:t>
            </a:r>
            <a:r>
              <a:rPr lang="en-US" sz="3300" b="1" dirty="0" err="1">
                <a:latin typeface="Times New Roman" panose="02020603050405020304" pitchFamily="18" charset="0"/>
                <a:cs typeface="Times New Roman" panose="02020603050405020304" pitchFamily="18" charset="0"/>
              </a:rPr>
              <a:t>Farmer_Land.Land_ID</a:t>
            </a:r>
            <a:r>
              <a:rPr lang="en-US" sz="3300" b="1" dirty="0">
                <a:latin typeface="Times New Roman" panose="02020603050405020304" pitchFamily="18" charset="0"/>
                <a:cs typeface="Times New Roman" panose="02020603050405020304" pitchFamily="18" charset="0"/>
              </a:rPr>
              <a:t> = </a:t>
            </a:r>
            <a:r>
              <a:rPr lang="en-US" sz="3300" b="1" dirty="0" err="1">
                <a:latin typeface="Times New Roman" panose="02020603050405020304" pitchFamily="18" charset="0"/>
                <a:cs typeface="Times New Roman" panose="02020603050405020304" pitchFamily="18" charset="0"/>
              </a:rPr>
              <a:t>Production.Land_ID</a:t>
            </a:r>
            <a:endParaRPr lang="en-US" sz="3300" b="1" dirty="0">
              <a:latin typeface="Times New Roman" panose="02020603050405020304" pitchFamily="18" charset="0"/>
              <a:cs typeface="Times New Roman" panose="02020603050405020304" pitchFamily="18" charset="0"/>
            </a:endParaRPr>
          </a:p>
          <a:p>
            <a:pPr marL="0" indent="0">
              <a:buNone/>
            </a:pPr>
            <a:r>
              <a:rPr lang="en-US" sz="3300" b="1" dirty="0">
                <a:latin typeface="Times New Roman" panose="02020603050405020304" pitchFamily="18" charset="0"/>
                <a:cs typeface="Times New Roman" panose="02020603050405020304" pitchFamily="18" charset="0"/>
              </a:rPr>
              <a:t>) AS </a:t>
            </a:r>
            <a:r>
              <a:rPr lang="en-US" sz="3300" b="1" dirty="0" err="1">
                <a:latin typeface="Times New Roman" panose="02020603050405020304" pitchFamily="18" charset="0"/>
                <a:cs typeface="Times New Roman" panose="02020603050405020304" pitchFamily="18" charset="0"/>
              </a:rPr>
              <a:t>FarmerProduction</a:t>
            </a:r>
            <a:r>
              <a:rPr lang="en-US" sz="3300" b="1" dirty="0">
                <a:latin typeface="Times New Roman" panose="02020603050405020304" pitchFamily="18" charset="0"/>
                <a:cs typeface="Times New Roman" panose="02020603050405020304" pitchFamily="18" charset="0"/>
              </a:rPr>
              <a:t> ON </a:t>
            </a:r>
            <a:r>
              <a:rPr lang="en-US" sz="3300" b="1" dirty="0" err="1">
                <a:latin typeface="Times New Roman" panose="02020603050405020304" pitchFamily="18" charset="0"/>
                <a:cs typeface="Times New Roman" panose="02020603050405020304" pitchFamily="18" charset="0"/>
              </a:rPr>
              <a:t>Farmer.Farmer_ID</a:t>
            </a:r>
            <a:r>
              <a:rPr lang="en-US" sz="3300" b="1" dirty="0">
                <a:latin typeface="Times New Roman" panose="02020603050405020304" pitchFamily="18" charset="0"/>
                <a:cs typeface="Times New Roman" panose="02020603050405020304" pitchFamily="18" charset="0"/>
              </a:rPr>
              <a:t> = </a:t>
            </a:r>
            <a:r>
              <a:rPr lang="en-US" sz="3300" b="1" dirty="0" err="1">
                <a:latin typeface="Times New Roman" panose="02020603050405020304" pitchFamily="18" charset="0"/>
                <a:cs typeface="Times New Roman" panose="02020603050405020304" pitchFamily="18" charset="0"/>
              </a:rPr>
              <a:t>FarmerProduction.Farmer_ID</a:t>
            </a:r>
            <a:endParaRPr lang="en-US" sz="3300" b="1" dirty="0">
              <a:latin typeface="Times New Roman" panose="02020603050405020304" pitchFamily="18" charset="0"/>
              <a:cs typeface="Times New Roman" panose="02020603050405020304" pitchFamily="18" charset="0"/>
            </a:endParaRPr>
          </a:p>
          <a:p>
            <a:pPr marL="0" indent="0">
              <a:buNone/>
            </a:pPr>
            <a:r>
              <a:rPr lang="en-US" sz="3300" b="1" dirty="0">
                <a:latin typeface="Times New Roman" panose="02020603050405020304" pitchFamily="18" charset="0"/>
                <a:cs typeface="Times New Roman" panose="02020603050405020304" pitchFamily="18" charset="0"/>
              </a:rPr>
              <a:t>JOIN Crop ON </a:t>
            </a:r>
            <a:r>
              <a:rPr lang="en-US" sz="3300" b="1" dirty="0" err="1">
                <a:latin typeface="Times New Roman" panose="02020603050405020304" pitchFamily="18" charset="0"/>
                <a:cs typeface="Times New Roman" panose="02020603050405020304" pitchFamily="18" charset="0"/>
              </a:rPr>
              <a:t>FarmerProduction.Crop_ID</a:t>
            </a:r>
            <a:r>
              <a:rPr lang="en-US" sz="3300" b="1" dirty="0">
                <a:latin typeface="Times New Roman" panose="02020603050405020304" pitchFamily="18" charset="0"/>
                <a:cs typeface="Times New Roman" panose="02020603050405020304" pitchFamily="18" charset="0"/>
              </a:rPr>
              <a:t> = </a:t>
            </a:r>
            <a:r>
              <a:rPr lang="en-US" sz="3300" b="1" dirty="0" err="1">
                <a:latin typeface="Times New Roman" panose="02020603050405020304" pitchFamily="18" charset="0"/>
                <a:cs typeface="Times New Roman" panose="02020603050405020304" pitchFamily="18" charset="0"/>
              </a:rPr>
              <a:t>Crop.Crop_ID</a:t>
            </a:r>
            <a:endParaRPr lang="en-US" sz="3300" b="1" dirty="0">
              <a:latin typeface="Times New Roman" panose="02020603050405020304" pitchFamily="18" charset="0"/>
              <a:cs typeface="Times New Roman" panose="02020603050405020304" pitchFamily="18" charset="0"/>
            </a:endParaRPr>
          </a:p>
          <a:p>
            <a:pPr marL="0" indent="0">
              <a:buNone/>
            </a:pPr>
            <a:r>
              <a:rPr lang="en-US" sz="3300" b="1" dirty="0">
                <a:latin typeface="Times New Roman" panose="02020603050405020304" pitchFamily="18" charset="0"/>
                <a:cs typeface="Times New Roman" panose="02020603050405020304" pitchFamily="18" charset="0"/>
              </a:rPr>
              <a:t>JOIN (</a:t>
            </a:r>
          </a:p>
          <a:p>
            <a:pPr marL="0" indent="0">
              <a:buNone/>
            </a:pPr>
            <a:r>
              <a:rPr lang="en-US" sz="3300" b="1" dirty="0">
                <a:latin typeface="Times New Roman" panose="02020603050405020304" pitchFamily="18" charset="0"/>
                <a:cs typeface="Times New Roman" panose="02020603050405020304" pitchFamily="18" charset="0"/>
              </a:rPr>
              <a:t>    SELECT </a:t>
            </a:r>
            <a:r>
              <a:rPr lang="en-US" sz="3300" b="1" dirty="0" err="1">
                <a:latin typeface="Times New Roman" panose="02020603050405020304" pitchFamily="18" charset="0"/>
                <a:cs typeface="Times New Roman" panose="02020603050405020304" pitchFamily="18" charset="0"/>
              </a:rPr>
              <a:t>Crop_ID</a:t>
            </a:r>
            <a:r>
              <a:rPr lang="en-US" sz="3300" b="1" dirty="0">
                <a:latin typeface="Times New Roman" panose="02020603050405020304" pitchFamily="18" charset="0"/>
                <a:cs typeface="Times New Roman" panose="02020603050405020304" pitchFamily="18" charset="0"/>
              </a:rPr>
              <a:t>, SUM(Quantity) AS </a:t>
            </a:r>
            <a:r>
              <a:rPr lang="en-US" sz="3300" b="1" dirty="0" err="1">
                <a:latin typeface="Times New Roman" panose="02020603050405020304" pitchFamily="18" charset="0"/>
                <a:cs typeface="Times New Roman" panose="02020603050405020304" pitchFamily="18" charset="0"/>
              </a:rPr>
              <a:t>Total_Sales_Quantity</a:t>
            </a:r>
            <a:endParaRPr lang="en-US" sz="3300" b="1" dirty="0">
              <a:latin typeface="Times New Roman" panose="02020603050405020304" pitchFamily="18" charset="0"/>
              <a:cs typeface="Times New Roman" panose="02020603050405020304" pitchFamily="18" charset="0"/>
            </a:endParaRPr>
          </a:p>
          <a:p>
            <a:pPr marL="0" indent="0">
              <a:buNone/>
            </a:pPr>
            <a:r>
              <a:rPr lang="en-US" sz="3300" b="1" dirty="0">
                <a:latin typeface="Times New Roman" panose="02020603050405020304" pitchFamily="18" charset="0"/>
                <a:cs typeface="Times New Roman" panose="02020603050405020304" pitchFamily="18" charset="0"/>
              </a:rPr>
              <a:t>    FROM Sales</a:t>
            </a:r>
          </a:p>
          <a:p>
            <a:pPr marL="0" indent="0">
              <a:buNone/>
            </a:pPr>
            <a:r>
              <a:rPr lang="en-US" sz="3300" b="1" dirty="0">
                <a:latin typeface="Times New Roman" panose="02020603050405020304" pitchFamily="18" charset="0"/>
                <a:cs typeface="Times New Roman" panose="02020603050405020304" pitchFamily="18" charset="0"/>
              </a:rPr>
              <a:t>    GROUP BY </a:t>
            </a:r>
            <a:r>
              <a:rPr lang="en-US" sz="3300" b="1" dirty="0" err="1">
                <a:latin typeface="Times New Roman" panose="02020603050405020304" pitchFamily="18" charset="0"/>
                <a:cs typeface="Times New Roman" panose="02020603050405020304" pitchFamily="18" charset="0"/>
              </a:rPr>
              <a:t>Crop_ID</a:t>
            </a:r>
            <a:endParaRPr lang="en-US" sz="3300" b="1" dirty="0">
              <a:latin typeface="Times New Roman" panose="02020603050405020304" pitchFamily="18" charset="0"/>
              <a:cs typeface="Times New Roman" panose="02020603050405020304" pitchFamily="18" charset="0"/>
            </a:endParaRPr>
          </a:p>
          <a:p>
            <a:pPr marL="0" indent="0">
              <a:buNone/>
            </a:pPr>
            <a:r>
              <a:rPr lang="en-US" sz="3300" b="1" dirty="0">
                <a:latin typeface="Times New Roman" panose="02020603050405020304" pitchFamily="18" charset="0"/>
                <a:cs typeface="Times New Roman" panose="02020603050405020304" pitchFamily="18" charset="0"/>
              </a:rPr>
              <a:t>) AS </a:t>
            </a:r>
            <a:r>
              <a:rPr lang="en-US" sz="3300" b="1" dirty="0" err="1">
                <a:latin typeface="Times New Roman" panose="02020603050405020304" pitchFamily="18" charset="0"/>
                <a:cs typeface="Times New Roman" panose="02020603050405020304" pitchFamily="18" charset="0"/>
              </a:rPr>
              <a:t>SalesDetails</a:t>
            </a:r>
            <a:r>
              <a:rPr lang="en-US" sz="3300" b="1" dirty="0">
                <a:latin typeface="Times New Roman" panose="02020603050405020304" pitchFamily="18" charset="0"/>
                <a:cs typeface="Times New Roman" panose="02020603050405020304" pitchFamily="18" charset="0"/>
              </a:rPr>
              <a:t> ON </a:t>
            </a:r>
            <a:r>
              <a:rPr lang="en-US" sz="3300" b="1" dirty="0" err="1">
                <a:latin typeface="Times New Roman" panose="02020603050405020304" pitchFamily="18" charset="0"/>
                <a:cs typeface="Times New Roman" panose="02020603050405020304" pitchFamily="18" charset="0"/>
              </a:rPr>
              <a:t>Crop.Crop_ID</a:t>
            </a:r>
            <a:r>
              <a:rPr lang="en-US" sz="3300" b="1" dirty="0">
                <a:latin typeface="Times New Roman" panose="02020603050405020304" pitchFamily="18" charset="0"/>
                <a:cs typeface="Times New Roman" panose="02020603050405020304" pitchFamily="18" charset="0"/>
              </a:rPr>
              <a:t> = </a:t>
            </a:r>
            <a:r>
              <a:rPr lang="en-US" sz="3300" b="1" dirty="0" err="1">
                <a:latin typeface="Times New Roman" panose="02020603050405020304" pitchFamily="18" charset="0"/>
                <a:cs typeface="Times New Roman" panose="02020603050405020304" pitchFamily="18" charset="0"/>
              </a:rPr>
              <a:t>SalesDetails.Crop_ID</a:t>
            </a:r>
            <a:r>
              <a:rPr lang="en-US" sz="3300" b="1" dirty="0">
                <a:latin typeface="Times New Roman" panose="02020603050405020304" pitchFamily="18" charset="0"/>
                <a:cs typeface="Times New Roman" panose="02020603050405020304" pitchFamily="18" charset="0"/>
              </a:rPr>
              <a:t>;</a:t>
            </a:r>
          </a:p>
          <a:p>
            <a:pPr marL="0" indent="0">
              <a:buNone/>
            </a:pP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95719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1509CBB5-9316-4551-C0C0-B12C8EB1F74F}"/>
              </a:ext>
            </a:extLst>
          </p:cNvPr>
          <p:cNvPicPr>
            <a:picLocks noGrp="1" noChangeAspect="1"/>
          </p:cNvPicPr>
          <p:nvPr>
            <p:ph idx="1"/>
          </p:nvPr>
        </p:nvPicPr>
        <p:blipFill>
          <a:blip r:embed="rId2"/>
          <a:stretch>
            <a:fillRect/>
          </a:stretch>
        </p:blipFill>
        <p:spPr>
          <a:xfrm>
            <a:off x="249382" y="643466"/>
            <a:ext cx="9898303" cy="6006716"/>
          </a:xfrm>
          <a:prstGeom prst="rect">
            <a:avLst/>
          </a:prstGeom>
        </p:spPr>
      </p:pic>
    </p:spTree>
    <p:extLst>
      <p:ext uri="{BB962C8B-B14F-4D97-AF65-F5344CB8AC3E}">
        <p14:creationId xmlns:p14="http://schemas.microsoft.com/office/powerpoint/2010/main" val="397450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1C2D-83EA-624C-19E9-6D78C51E3C3F}"/>
              </a:ext>
            </a:extLst>
          </p:cNvPr>
          <p:cNvSpPr>
            <a:spLocks noGrp="1"/>
          </p:cNvSpPr>
          <p:nvPr>
            <p:ph type="title"/>
          </p:nvPr>
        </p:nvSpPr>
        <p:spPr>
          <a:xfrm>
            <a:off x="838200" y="1"/>
            <a:ext cx="10515600" cy="997526"/>
          </a:xfrm>
        </p:spPr>
        <p:txBody>
          <a:bodyPr>
            <a:normAutofit fontScale="90000"/>
          </a:bodyPr>
          <a:lstStyle/>
          <a:p>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NESTED LEFT JOIN QUERY</a:t>
            </a:r>
            <a:r>
              <a:rPr lang="en-US" sz="2400" b="1" dirty="0">
                <a:effectLst/>
                <a:latin typeface="Times New Roman" panose="02020603050405020304" pitchFamily="18" charset="0"/>
                <a:cs typeface="Times New Roman" panose="02020603050405020304" pitchFamily="18" charset="0"/>
              </a:rPr>
              <a:t>(Three-way):</a:t>
            </a:r>
            <a:br>
              <a:rPr lang="en-US" sz="2400" b="1" dirty="0">
                <a:effectLst/>
                <a:latin typeface="Times New Roman" panose="02020603050405020304" pitchFamily="18" charset="0"/>
                <a:cs typeface="Times New Roman" panose="02020603050405020304" pitchFamily="18" charset="0"/>
              </a:rPr>
            </a:br>
            <a:r>
              <a:rPr lang="en-US" sz="2400" b="1" dirty="0">
                <a:effectLst/>
                <a:latin typeface="Times New Roman" panose="02020603050405020304" pitchFamily="18" charset="0"/>
                <a:cs typeface="Times New Roman" panose="02020603050405020304" pitchFamily="18" charset="0"/>
              </a:rPr>
              <a:t> </a:t>
            </a:r>
            <a:br>
              <a:rPr lang="en-US" sz="2400" b="1" dirty="0">
                <a:effectLst/>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Retrieves</a:t>
            </a:r>
            <a:r>
              <a:rPr lang="en-US" sz="1600" dirty="0">
                <a:latin typeface="Times New Roman" panose="02020603050405020304" pitchFamily="18" charset="0"/>
                <a:cs typeface="Times New Roman" panose="02020603050405020304" pitchFamily="18" charset="0"/>
              </a:rPr>
              <a:t>: The names of farmers, the names of crops they have produced, the total sales quantity for each crop, and the average temperature of the locations where these crops are produced. This query includes farmers or crops with no sales records or weather data by using nested left joins.</a:t>
            </a:r>
          </a:p>
        </p:txBody>
      </p:sp>
      <p:sp>
        <p:nvSpPr>
          <p:cNvPr id="3" name="Content Placeholder 2">
            <a:extLst>
              <a:ext uri="{FF2B5EF4-FFF2-40B4-BE49-F238E27FC236}">
                <a16:creationId xmlns:a16="http://schemas.microsoft.com/office/drawing/2014/main" id="{DC3C3CCF-A56A-9671-9C9D-CB92D7266ACB}"/>
              </a:ext>
            </a:extLst>
          </p:cNvPr>
          <p:cNvSpPr>
            <a:spLocks noGrp="1"/>
          </p:cNvSpPr>
          <p:nvPr>
            <p:ph idx="1"/>
          </p:nvPr>
        </p:nvSpPr>
        <p:spPr>
          <a:xfrm>
            <a:off x="838200" y="1496292"/>
            <a:ext cx="10515600" cy="4364182"/>
          </a:xfrm>
        </p:spPr>
        <p:txBody>
          <a:bodyPr>
            <a:normAutofit fontScale="25000" lnSpcReduction="20000"/>
          </a:bodyPr>
          <a:lstStyle/>
          <a:p>
            <a:r>
              <a:rPr lang="en-US" sz="4800" b="1" dirty="0">
                <a:latin typeface="Times New Roman" panose="02020603050405020304" pitchFamily="18" charset="0"/>
                <a:cs typeface="Times New Roman" panose="02020603050405020304" pitchFamily="18" charset="0"/>
              </a:rPr>
              <a:t>SELECT </a:t>
            </a:r>
            <a:r>
              <a:rPr lang="en-US" sz="4800" b="1" dirty="0" err="1">
                <a:latin typeface="Times New Roman" panose="02020603050405020304" pitchFamily="18" charset="0"/>
                <a:cs typeface="Times New Roman" panose="02020603050405020304" pitchFamily="18" charset="0"/>
              </a:rPr>
              <a:t>Farmer.Name</a:t>
            </a:r>
            <a:r>
              <a:rPr lang="en-US" sz="4800" b="1" dirty="0">
                <a:latin typeface="Times New Roman" panose="02020603050405020304" pitchFamily="18" charset="0"/>
                <a:cs typeface="Times New Roman" panose="02020603050405020304" pitchFamily="18" charset="0"/>
              </a:rPr>
              <a:t> AS </a:t>
            </a:r>
            <a:r>
              <a:rPr lang="en-US" sz="4800" b="1" dirty="0" err="1">
                <a:latin typeface="Times New Roman" panose="02020603050405020304" pitchFamily="18" charset="0"/>
                <a:cs typeface="Times New Roman" panose="02020603050405020304" pitchFamily="18" charset="0"/>
              </a:rPr>
              <a:t>Farmer_Name</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Crop.Name</a:t>
            </a:r>
            <a:r>
              <a:rPr lang="en-US" sz="4800" b="1" dirty="0">
                <a:latin typeface="Times New Roman" panose="02020603050405020304" pitchFamily="18" charset="0"/>
                <a:cs typeface="Times New Roman" panose="02020603050405020304" pitchFamily="18" charset="0"/>
              </a:rPr>
              <a:t> AS </a:t>
            </a:r>
            <a:r>
              <a:rPr lang="en-US" sz="4800" b="1" dirty="0" err="1">
                <a:latin typeface="Times New Roman" panose="02020603050405020304" pitchFamily="18" charset="0"/>
                <a:cs typeface="Times New Roman" panose="02020603050405020304" pitchFamily="18" charset="0"/>
              </a:rPr>
              <a:t>Crop_Name</a:t>
            </a:r>
            <a:r>
              <a:rPr lang="en-US" sz="4800" b="1" dirty="0">
                <a:latin typeface="Times New Roman" panose="02020603050405020304" pitchFamily="18" charset="0"/>
                <a:cs typeface="Times New Roman" panose="02020603050405020304" pitchFamily="18" charset="0"/>
              </a:rPr>
              <a:t>, </a:t>
            </a:r>
          </a:p>
          <a:p>
            <a:r>
              <a:rPr lang="en-US" sz="4800" b="1" dirty="0">
                <a:latin typeface="Times New Roman" panose="02020603050405020304" pitchFamily="18" charset="0"/>
                <a:cs typeface="Times New Roman" panose="02020603050405020304" pitchFamily="18" charset="0"/>
              </a:rPr>
              <a:t>       COALESCE(</a:t>
            </a:r>
            <a:r>
              <a:rPr lang="en-US" sz="4800" b="1" dirty="0" err="1">
                <a:latin typeface="Times New Roman" panose="02020603050405020304" pitchFamily="18" charset="0"/>
                <a:cs typeface="Times New Roman" panose="02020603050405020304" pitchFamily="18" charset="0"/>
              </a:rPr>
              <a:t>SalesDetails.Total_Sales_Quantity</a:t>
            </a:r>
            <a:r>
              <a:rPr lang="en-US" sz="4800" b="1" dirty="0">
                <a:latin typeface="Times New Roman" panose="02020603050405020304" pitchFamily="18" charset="0"/>
                <a:cs typeface="Times New Roman" panose="02020603050405020304" pitchFamily="18" charset="0"/>
              </a:rPr>
              <a:t>, 0) AS </a:t>
            </a:r>
            <a:r>
              <a:rPr lang="en-US" sz="4800" b="1" dirty="0" err="1">
                <a:latin typeface="Times New Roman" panose="02020603050405020304" pitchFamily="18" charset="0"/>
                <a:cs typeface="Times New Roman" panose="02020603050405020304" pitchFamily="18" charset="0"/>
              </a:rPr>
              <a:t>Total_Sales_Quantity</a:t>
            </a:r>
            <a:r>
              <a:rPr lang="en-US" sz="4800" b="1" dirty="0">
                <a:latin typeface="Times New Roman" panose="02020603050405020304" pitchFamily="18" charset="0"/>
                <a:cs typeface="Times New Roman" panose="02020603050405020304" pitchFamily="18" charset="0"/>
              </a:rPr>
              <a:t>, </a:t>
            </a:r>
          </a:p>
          <a:p>
            <a:r>
              <a:rPr lang="en-US" sz="4800" b="1" dirty="0">
                <a:latin typeface="Times New Roman" panose="02020603050405020304" pitchFamily="18" charset="0"/>
                <a:cs typeface="Times New Roman" panose="02020603050405020304" pitchFamily="18" charset="0"/>
              </a:rPr>
              <a:t>       COALESCE(</a:t>
            </a:r>
            <a:r>
              <a:rPr lang="en-US" sz="4800" b="1" dirty="0" err="1">
                <a:latin typeface="Times New Roman" panose="02020603050405020304" pitchFamily="18" charset="0"/>
                <a:cs typeface="Times New Roman" panose="02020603050405020304" pitchFamily="18" charset="0"/>
              </a:rPr>
              <a:t>WeatherDetails.Average_Temperature</a:t>
            </a:r>
            <a:r>
              <a:rPr lang="en-US" sz="4800" b="1" dirty="0">
                <a:latin typeface="Times New Roman" panose="02020603050405020304" pitchFamily="18" charset="0"/>
                <a:cs typeface="Times New Roman" panose="02020603050405020304" pitchFamily="18" charset="0"/>
              </a:rPr>
              <a:t>, 0) AS </a:t>
            </a:r>
            <a:r>
              <a:rPr lang="en-US" sz="4800" b="1" dirty="0" err="1">
                <a:latin typeface="Times New Roman" panose="02020603050405020304" pitchFamily="18" charset="0"/>
                <a:cs typeface="Times New Roman" panose="02020603050405020304" pitchFamily="18" charset="0"/>
              </a:rPr>
              <a:t>Average_Temperature</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FROM Farmer</a:t>
            </a:r>
          </a:p>
          <a:p>
            <a:r>
              <a:rPr lang="en-US" sz="4800" b="1" dirty="0">
                <a:latin typeface="Times New Roman" panose="02020603050405020304" pitchFamily="18" charset="0"/>
                <a:cs typeface="Times New Roman" panose="02020603050405020304" pitchFamily="18" charset="0"/>
              </a:rPr>
              <a:t>LEFT JOIN (</a:t>
            </a:r>
          </a:p>
          <a:p>
            <a:r>
              <a:rPr lang="en-US" sz="4800" b="1" dirty="0">
                <a:latin typeface="Times New Roman" panose="02020603050405020304" pitchFamily="18" charset="0"/>
                <a:cs typeface="Times New Roman" panose="02020603050405020304" pitchFamily="18" charset="0"/>
              </a:rPr>
              <a:t>    SELECT </a:t>
            </a:r>
            <a:r>
              <a:rPr lang="en-US" sz="4800" b="1" dirty="0" err="1">
                <a:latin typeface="Times New Roman" panose="02020603050405020304" pitchFamily="18" charset="0"/>
                <a:cs typeface="Times New Roman" panose="02020603050405020304" pitchFamily="18" charset="0"/>
              </a:rPr>
              <a:t>Farmer_Land.Farmer_ID</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Production.Crop_ID</a:t>
            </a:r>
            <a:r>
              <a:rPr lang="en-US" sz="4800" b="1" dirty="0">
                <a:latin typeface="Times New Roman" panose="02020603050405020304" pitchFamily="18" charset="0"/>
                <a:cs typeface="Times New Roman" panose="02020603050405020304" pitchFamily="18" charset="0"/>
              </a:rPr>
              <a:t>, </a:t>
            </a:r>
            <a:r>
              <a:rPr lang="en-US" sz="4800" b="1" dirty="0" err="1">
                <a:latin typeface="Times New Roman" panose="02020603050405020304" pitchFamily="18" charset="0"/>
                <a:cs typeface="Times New Roman" panose="02020603050405020304" pitchFamily="18" charset="0"/>
              </a:rPr>
              <a:t>Production.Land_ID</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    FROM </a:t>
            </a:r>
            <a:r>
              <a:rPr lang="en-US" sz="4800" b="1" dirty="0" err="1">
                <a:latin typeface="Times New Roman" panose="02020603050405020304" pitchFamily="18" charset="0"/>
                <a:cs typeface="Times New Roman" panose="02020603050405020304" pitchFamily="18" charset="0"/>
              </a:rPr>
              <a:t>Farmer_Land</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    LEFT JOIN Production ON </a:t>
            </a:r>
            <a:r>
              <a:rPr lang="en-US" sz="4800" b="1" dirty="0" err="1">
                <a:latin typeface="Times New Roman" panose="02020603050405020304" pitchFamily="18" charset="0"/>
                <a:cs typeface="Times New Roman" panose="02020603050405020304" pitchFamily="18" charset="0"/>
              </a:rPr>
              <a:t>Farmer_Land.Land_ID</a:t>
            </a:r>
            <a:r>
              <a:rPr lang="en-US" sz="4800" b="1" dirty="0">
                <a:latin typeface="Times New Roman" panose="02020603050405020304" pitchFamily="18" charset="0"/>
                <a:cs typeface="Times New Roman" panose="02020603050405020304" pitchFamily="18" charset="0"/>
              </a:rPr>
              <a:t> = </a:t>
            </a:r>
            <a:r>
              <a:rPr lang="en-US" sz="4800" b="1" dirty="0" err="1">
                <a:latin typeface="Times New Roman" panose="02020603050405020304" pitchFamily="18" charset="0"/>
                <a:cs typeface="Times New Roman" panose="02020603050405020304" pitchFamily="18" charset="0"/>
              </a:rPr>
              <a:t>Production.Land_ID</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 AS </a:t>
            </a:r>
            <a:r>
              <a:rPr lang="en-US" sz="4800" b="1" dirty="0" err="1">
                <a:latin typeface="Times New Roman" panose="02020603050405020304" pitchFamily="18" charset="0"/>
                <a:cs typeface="Times New Roman" panose="02020603050405020304" pitchFamily="18" charset="0"/>
              </a:rPr>
              <a:t>FarmerProduction</a:t>
            </a:r>
            <a:r>
              <a:rPr lang="en-US" sz="4800" b="1" dirty="0">
                <a:latin typeface="Times New Roman" panose="02020603050405020304" pitchFamily="18" charset="0"/>
                <a:cs typeface="Times New Roman" panose="02020603050405020304" pitchFamily="18" charset="0"/>
              </a:rPr>
              <a:t> ON </a:t>
            </a:r>
            <a:r>
              <a:rPr lang="en-US" sz="4800" b="1" dirty="0" err="1">
                <a:latin typeface="Times New Roman" panose="02020603050405020304" pitchFamily="18" charset="0"/>
                <a:cs typeface="Times New Roman" panose="02020603050405020304" pitchFamily="18" charset="0"/>
              </a:rPr>
              <a:t>Farmer.Farmer_ID</a:t>
            </a:r>
            <a:r>
              <a:rPr lang="en-US" sz="4800" b="1" dirty="0">
                <a:latin typeface="Times New Roman" panose="02020603050405020304" pitchFamily="18" charset="0"/>
                <a:cs typeface="Times New Roman" panose="02020603050405020304" pitchFamily="18" charset="0"/>
              </a:rPr>
              <a:t> = </a:t>
            </a:r>
            <a:r>
              <a:rPr lang="en-US" sz="4800" b="1" dirty="0" err="1">
                <a:latin typeface="Times New Roman" panose="02020603050405020304" pitchFamily="18" charset="0"/>
                <a:cs typeface="Times New Roman" panose="02020603050405020304" pitchFamily="18" charset="0"/>
              </a:rPr>
              <a:t>FarmerProduction.Farmer_ID</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LEFT JOIN Crop ON </a:t>
            </a:r>
            <a:r>
              <a:rPr lang="en-US" sz="4800" b="1" dirty="0" err="1">
                <a:latin typeface="Times New Roman" panose="02020603050405020304" pitchFamily="18" charset="0"/>
                <a:cs typeface="Times New Roman" panose="02020603050405020304" pitchFamily="18" charset="0"/>
              </a:rPr>
              <a:t>FarmerProduction.Crop_ID</a:t>
            </a:r>
            <a:r>
              <a:rPr lang="en-US" sz="4800" b="1" dirty="0">
                <a:latin typeface="Times New Roman" panose="02020603050405020304" pitchFamily="18" charset="0"/>
                <a:cs typeface="Times New Roman" panose="02020603050405020304" pitchFamily="18" charset="0"/>
              </a:rPr>
              <a:t> = </a:t>
            </a:r>
            <a:r>
              <a:rPr lang="en-US" sz="4800" b="1" dirty="0" err="1">
                <a:latin typeface="Times New Roman" panose="02020603050405020304" pitchFamily="18" charset="0"/>
                <a:cs typeface="Times New Roman" panose="02020603050405020304" pitchFamily="18" charset="0"/>
              </a:rPr>
              <a:t>Crop.Crop_ID</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LEFT JOIN (</a:t>
            </a:r>
          </a:p>
          <a:p>
            <a:r>
              <a:rPr lang="en-US" sz="4800" b="1" dirty="0">
                <a:latin typeface="Times New Roman" panose="02020603050405020304" pitchFamily="18" charset="0"/>
                <a:cs typeface="Times New Roman" panose="02020603050405020304" pitchFamily="18" charset="0"/>
              </a:rPr>
              <a:t>    SELECT </a:t>
            </a:r>
            <a:r>
              <a:rPr lang="en-US" sz="4800" b="1" dirty="0" err="1">
                <a:latin typeface="Times New Roman" panose="02020603050405020304" pitchFamily="18" charset="0"/>
                <a:cs typeface="Times New Roman" panose="02020603050405020304" pitchFamily="18" charset="0"/>
              </a:rPr>
              <a:t>Sales.Crop_ID</a:t>
            </a:r>
            <a:r>
              <a:rPr lang="en-US" sz="4800" b="1" dirty="0">
                <a:latin typeface="Times New Roman" panose="02020603050405020304" pitchFamily="18" charset="0"/>
                <a:cs typeface="Times New Roman" panose="02020603050405020304" pitchFamily="18" charset="0"/>
              </a:rPr>
              <a:t>, SUM(</a:t>
            </a:r>
            <a:r>
              <a:rPr lang="en-US" sz="4800" b="1" dirty="0" err="1">
                <a:latin typeface="Times New Roman" panose="02020603050405020304" pitchFamily="18" charset="0"/>
                <a:cs typeface="Times New Roman" panose="02020603050405020304" pitchFamily="18" charset="0"/>
              </a:rPr>
              <a:t>Sales.Quantity</a:t>
            </a:r>
            <a:r>
              <a:rPr lang="en-US" sz="4800" b="1" dirty="0">
                <a:latin typeface="Times New Roman" panose="02020603050405020304" pitchFamily="18" charset="0"/>
                <a:cs typeface="Times New Roman" panose="02020603050405020304" pitchFamily="18" charset="0"/>
              </a:rPr>
              <a:t>) AS </a:t>
            </a:r>
            <a:r>
              <a:rPr lang="en-US" sz="4800" b="1" dirty="0" err="1">
                <a:latin typeface="Times New Roman" panose="02020603050405020304" pitchFamily="18" charset="0"/>
                <a:cs typeface="Times New Roman" panose="02020603050405020304" pitchFamily="18" charset="0"/>
              </a:rPr>
              <a:t>Total_Sales_Quantity</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    FROM Sales</a:t>
            </a:r>
          </a:p>
          <a:p>
            <a:r>
              <a:rPr lang="en-US" sz="4800" b="1" dirty="0">
                <a:latin typeface="Times New Roman" panose="02020603050405020304" pitchFamily="18" charset="0"/>
                <a:cs typeface="Times New Roman" panose="02020603050405020304" pitchFamily="18" charset="0"/>
              </a:rPr>
              <a:t>    GROUP BY </a:t>
            </a:r>
            <a:r>
              <a:rPr lang="en-US" sz="4800" b="1" dirty="0" err="1">
                <a:latin typeface="Times New Roman" panose="02020603050405020304" pitchFamily="18" charset="0"/>
                <a:cs typeface="Times New Roman" panose="02020603050405020304" pitchFamily="18" charset="0"/>
              </a:rPr>
              <a:t>Sales.Crop_ID</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 AS </a:t>
            </a:r>
            <a:r>
              <a:rPr lang="en-US" sz="4800" b="1" dirty="0" err="1">
                <a:latin typeface="Times New Roman" panose="02020603050405020304" pitchFamily="18" charset="0"/>
                <a:cs typeface="Times New Roman" panose="02020603050405020304" pitchFamily="18" charset="0"/>
              </a:rPr>
              <a:t>SalesDetails</a:t>
            </a:r>
            <a:r>
              <a:rPr lang="en-US" sz="4800" b="1" dirty="0">
                <a:latin typeface="Times New Roman" panose="02020603050405020304" pitchFamily="18" charset="0"/>
                <a:cs typeface="Times New Roman" panose="02020603050405020304" pitchFamily="18" charset="0"/>
              </a:rPr>
              <a:t> ON </a:t>
            </a:r>
            <a:r>
              <a:rPr lang="en-US" sz="4800" b="1" dirty="0" err="1">
                <a:latin typeface="Times New Roman" panose="02020603050405020304" pitchFamily="18" charset="0"/>
                <a:cs typeface="Times New Roman" panose="02020603050405020304" pitchFamily="18" charset="0"/>
              </a:rPr>
              <a:t>Crop.Crop_ID</a:t>
            </a:r>
            <a:r>
              <a:rPr lang="en-US" sz="4800" b="1" dirty="0">
                <a:latin typeface="Times New Roman" panose="02020603050405020304" pitchFamily="18" charset="0"/>
                <a:cs typeface="Times New Roman" panose="02020603050405020304" pitchFamily="18" charset="0"/>
              </a:rPr>
              <a:t> = </a:t>
            </a:r>
            <a:r>
              <a:rPr lang="en-US" sz="4800" b="1" dirty="0" err="1">
                <a:latin typeface="Times New Roman" panose="02020603050405020304" pitchFamily="18" charset="0"/>
                <a:cs typeface="Times New Roman" panose="02020603050405020304" pitchFamily="18" charset="0"/>
              </a:rPr>
              <a:t>SalesDetails.Crop_ID</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LEFT JOIN (</a:t>
            </a:r>
          </a:p>
          <a:p>
            <a:r>
              <a:rPr lang="en-US" sz="4800" b="1" dirty="0">
                <a:latin typeface="Times New Roman" panose="02020603050405020304" pitchFamily="18" charset="0"/>
                <a:cs typeface="Times New Roman" panose="02020603050405020304" pitchFamily="18" charset="0"/>
              </a:rPr>
              <a:t>    SELECT </a:t>
            </a:r>
            <a:r>
              <a:rPr lang="en-US" sz="4800" b="1" dirty="0" err="1">
                <a:latin typeface="Times New Roman" panose="02020603050405020304" pitchFamily="18" charset="0"/>
                <a:cs typeface="Times New Roman" panose="02020603050405020304" pitchFamily="18" charset="0"/>
              </a:rPr>
              <a:t>Land.Land_ID</a:t>
            </a:r>
            <a:r>
              <a:rPr lang="en-US" sz="4800" b="1" dirty="0">
                <a:latin typeface="Times New Roman" panose="02020603050405020304" pitchFamily="18" charset="0"/>
                <a:cs typeface="Times New Roman" panose="02020603050405020304" pitchFamily="18" charset="0"/>
              </a:rPr>
              <a:t>, AVG(</a:t>
            </a:r>
            <a:r>
              <a:rPr lang="en-US" sz="4800" b="1" dirty="0" err="1">
                <a:latin typeface="Times New Roman" panose="02020603050405020304" pitchFamily="18" charset="0"/>
                <a:cs typeface="Times New Roman" panose="02020603050405020304" pitchFamily="18" charset="0"/>
              </a:rPr>
              <a:t>Weather.Temperature</a:t>
            </a:r>
            <a:r>
              <a:rPr lang="en-US" sz="4800" b="1" dirty="0">
                <a:latin typeface="Times New Roman" panose="02020603050405020304" pitchFamily="18" charset="0"/>
                <a:cs typeface="Times New Roman" panose="02020603050405020304" pitchFamily="18" charset="0"/>
              </a:rPr>
              <a:t>) AS </a:t>
            </a:r>
            <a:r>
              <a:rPr lang="en-US" sz="4800" b="1" dirty="0" err="1">
                <a:latin typeface="Times New Roman" panose="02020603050405020304" pitchFamily="18" charset="0"/>
                <a:cs typeface="Times New Roman" panose="02020603050405020304" pitchFamily="18" charset="0"/>
              </a:rPr>
              <a:t>Average_Temperature</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    FROM Land</a:t>
            </a:r>
          </a:p>
          <a:p>
            <a:r>
              <a:rPr lang="en-US" sz="4800" b="1" dirty="0">
                <a:latin typeface="Times New Roman" panose="02020603050405020304" pitchFamily="18" charset="0"/>
                <a:cs typeface="Times New Roman" panose="02020603050405020304" pitchFamily="18" charset="0"/>
              </a:rPr>
              <a:t>    LEFT JOIN Weather ON </a:t>
            </a:r>
            <a:r>
              <a:rPr lang="en-US" sz="4800" b="1" dirty="0" err="1">
                <a:latin typeface="Times New Roman" panose="02020603050405020304" pitchFamily="18" charset="0"/>
                <a:cs typeface="Times New Roman" panose="02020603050405020304" pitchFamily="18" charset="0"/>
              </a:rPr>
              <a:t>Land.Location_ID</a:t>
            </a:r>
            <a:r>
              <a:rPr lang="en-US" sz="4800" b="1" dirty="0">
                <a:latin typeface="Times New Roman" panose="02020603050405020304" pitchFamily="18" charset="0"/>
                <a:cs typeface="Times New Roman" panose="02020603050405020304" pitchFamily="18" charset="0"/>
              </a:rPr>
              <a:t> = </a:t>
            </a:r>
            <a:r>
              <a:rPr lang="en-US" sz="4800" b="1" dirty="0" err="1">
                <a:latin typeface="Times New Roman" panose="02020603050405020304" pitchFamily="18" charset="0"/>
                <a:cs typeface="Times New Roman" panose="02020603050405020304" pitchFamily="18" charset="0"/>
              </a:rPr>
              <a:t>Weather.Location_ID</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    GROUP BY </a:t>
            </a:r>
            <a:r>
              <a:rPr lang="en-US" sz="4800" b="1" dirty="0" err="1">
                <a:latin typeface="Times New Roman" panose="02020603050405020304" pitchFamily="18" charset="0"/>
                <a:cs typeface="Times New Roman" panose="02020603050405020304" pitchFamily="18" charset="0"/>
              </a:rPr>
              <a:t>Land.Land_ID</a:t>
            </a:r>
            <a:endParaRPr lang="en-US" sz="4800" b="1" dirty="0">
              <a:latin typeface="Times New Roman" panose="02020603050405020304" pitchFamily="18" charset="0"/>
              <a:cs typeface="Times New Roman" panose="02020603050405020304" pitchFamily="18" charset="0"/>
            </a:endParaRPr>
          </a:p>
          <a:p>
            <a:r>
              <a:rPr lang="en-US" sz="4800" b="1" dirty="0">
                <a:latin typeface="Times New Roman" panose="02020603050405020304" pitchFamily="18" charset="0"/>
                <a:cs typeface="Times New Roman" panose="02020603050405020304" pitchFamily="18" charset="0"/>
              </a:rPr>
              <a:t>) AS </a:t>
            </a:r>
            <a:r>
              <a:rPr lang="en-US" sz="4800" b="1" dirty="0" err="1">
                <a:latin typeface="Times New Roman" panose="02020603050405020304" pitchFamily="18" charset="0"/>
                <a:cs typeface="Times New Roman" panose="02020603050405020304" pitchFamily="18" charset="0"/>
              </a:rPr>
              <a:t>WeatherDetails</a:t>
            </a:r>
            <a:r>
              <a:rPr lang="en-US" sz="4800" b="1" dirty="0">
                <a:latin typeface="Times New Roman" panose="02020603050405020304" pitchFamily="18" charset="0"/>
                <a:cs typeface="Times New Roman" panose="02020603050405020304" pitchFamily="18" charset="0"/>
              </a:rPr>
              <a:t> ON </a:t>
            </a:r>
            <a:r>
              <a:rPr lang="en-US" sz="4800" b="1" dirty="0" err="1">
                <a:latin typeface="Times New Roman" panose="02020603050405020304" pitchFamily="18" charset="0"/>
                <a:cs typeface="Times New Roman" panose="02020603050405020304" pitchFamily="18" charset="0"/>
              </a:rPr>
              <a:t>FarmerProduction.Land_ID</a:t>
            </a:r>
            <a:r>
              <a:rPr lang="en-US" sz="4800" b="1" dirty="0">
                <a:latin typeface="Times New Roman" panose="02020603050405020304" pitchFamily="18" charset="0"/>
                <a:cs typeface="Times New Roman" panose="02020603050405020304" pitchFamily="18" charset="0"/>
              </a:rPr>
              <a:t> = </a:t>
            </a:r>
            <a:r>
              <a:rPr lang="en-US" sz="4800" b="1" dirty="0" err="1">
                <a:latin typeface="Times New Roman" panose="02020603050405020304" pitchFamily="18" charset="0"/>
                <a:cs typeface="Times New Roman" panose="02020603050405020304" pitchFamily="18" charset="0"/>
              </a:rPr>
              <a:t>WeatherDetails.Land_ID</a:t>
            </a:r>
            <a:r>
              <a:rPr lang="en-US" sz="4800" b="1"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712141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13" descr="A screenshot of a screenshot of a data&#10;&#10;Description automatically generated">
            <a:extLst>
              <a:ext uri="{FF2B5EF4-FFF2-40B4-BE49-F238E27FC236}">
                <a16:creationId xmlns:a16="http://schemas.microsoft.com/office/drawing/2014/main" id="{1A792B6D-4640-049A-1634-51092CA86444}"/>
              </a:ext>
            </a:extLst>
          </p:cNvPr>
          <p:cNvPicPr>
            <a:picLocks noGrp="1" noChangeAspect="1"/>
          </p:cNvPicPr>
          <p:nvPr>
            <p:ph idx="1"/>
          </p:nvPr>
        </p:nvPicPr>
        <p:blipFill>
          <a:blip r:embed="rId2"/>
          <a:stretch>
            <a:fillRect/>
          </a:stretch>
        </p:blipFill>
        <p:spPr>
          <a:xfrm>
            <a:off x="318653" y="277091"/>
            <a:ext cx="9310255" cy="6192982"/>
          </a:xfrm>
          <a:prstGeom prst="rect">
            <a:avLst/>
          </a:prstGeom>
        </p:spPr>
      </p:pic>
    </p:spTree>
    <p:extLst>
      <p:ext uri="{BB962C8B-B14F-4D97-AF65-F5344CB8AC3E}">
        <p14:creationId xmlns:p14="http://schemas.microsoft.com/office/powerpoint/2010/main" val="960132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FC23-5A24-A0ED-6975-D4E7AFAD0C58}"/>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NESTED INNER-LEFT JOIN</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Retrieve the names of farmers, the names of crops they have produced, and the average temperature of the locations where these crops are produced, including crops with no corresponding weather data</a:t>
            </a:r>
          </a:p>
        </p:txBody>
      </p:sp>
      <p:sp>
        <p:nvSpPr>
          <p:cNvPr id="3" name="Content Placeholder 2">
            <a:extLst>
              <a:ext uri="{FF2B5EF4-FFF2-40B4-BE49-F238E27FC236}">
                <a16:creationId xmlns:a16="http://schemas.microsoft.com/office/drawing/2014/main" id="{DFDC5D9E-E2AF-7E69-C7F2-D378B1DC6D82}"/>
              </a:ext>
            </a:extLst>
          </p:cNvPr>
          <p:cNvSpPr>
            <a:spLocks noGrp="1"/>
          </p:cNvSpPr>
          <p:nvPr>
            <p:ph idx="1"/>
          </p:nvPr>
        </p:nvSpPr>
        <p:spPr/>
        <p:txBody>
          <a:bodyPr>
            <a:normAutofit fontScale="47500" lnSpcReduction="20000"/>
          </a:bodyPr>
          <a:lstStyle/>
          <a:p>
            <a:pPr marL="0" indent="0">
              <a:buNone/>
            </a:pPr>
            <a:br>
              <a:rPr lang="en-US" dirty="0"/>
            </a:br>
            <a:br>
              <a:rPr lang="en-US" dirty="0"/>
            </a:br>
            <a:r>
              <a:rPr lang="en-US" sz="2900" b="1" dirty="0">
                <a:latin typeface="Times New Roman" panose="02020603050405020304" pitchFamily="18" charset="0"/>
                <a:cs typeface="Times New Roman" panose="02020603050405020304" pitchFamily="18" charset="0"/>
              </a:rPr>
              <a:t>SELECT </a:t>
            </a:r>
            <a:r>
              <a:rPr lang="en-US" sz="2900" b="1" dirty="0" err="1">
                <a:latin typeface="Times New Roman" panose="02020603050405020304" pitchFamily="18" charset="0"/>
                <a:cs typeface="Times New Roman" panose="02020603050405020304" pitchFamily="18" charset="0"/>
              </a:rPr>
              <a:t>Farmer.Name</a:t>
            </a:r>
            <a:r>
              <a:rPr lang="en-US" sz="2900" b="1" dirty="0">
                <a:latin typeface="Times New Roman" panose="02020603050405020304" pitchFamily="18" charset="0"/>
                <a:cs typeface="Times New Roman" panose="02020603050405020304" pitchFamily="18" charset="0"/>
              </a:rPr>
              <a:t> AS </a:t>
            </a:r>
            <a:r>
              <a:rPr lang="en-US" sz="2900" b="1" dirty="0" err="1">
                <a:latin typeface="Times New Roman" panose="02020603050405020304" pitchFamily="18" charset="0"/>
                <a:cs typeface="Times New Roman" panose="02020603050405020304" pitchFamily="18" charset="0"/>
              </a:rPr>
              <a:t>Farmer_Name</a:t>
            </a:r>
            <a:r>
              <a:rPr lang="en-US" sz="2900" b="1" dirty="0">
                <a:latin typeface="Times New Roman" panose="02020603050405020304" pitchFamily="18" charset="0"/>
                <a:cs typeface="Times New Roman" panose="02020603050405020304" pitchFamily="18" charset="0"/>
              </a:rPr>
              <a:t>, </a:t>
            </a:r>
            <a:r>
              <a:rPr lang="en-US" sz="2900" b="1" dirty="0" err="1">
                <a:latin typeface="Times New Roman" panose="02020603050405020304" pitchFamily="18" charset="0"/>
                <a:cs typeface="Times New Roman" panose="02020603050405020304" pitchFamily="18" charset="0"/>
              </a:rPr>
              <a:t>Crop.Name</a:t>
            </a:r>
            <a:r>
              <a:rPr lang="en-US" sz="2900" b="1" dirty="0">
                <a:latin typeface="Times New Roman" panose="02020603050405020304" pitchFamily="18" charset="0"/>
                <a:cs typeface="Times New Roman" panose="02020603050405020304" pitchFamily="18" charset="0"/>
              </a:rPr>
              <a:t> AS </a:t>
            </a:r>
            <a:r>
              <a:rPr lang="en-US" sz="2900" b="1" dirty="0" err="1">
                <a:latin typeface="Times New Roman" panose="02020603050405020304" pitchFamily="18" charset="0"/>
                <a:cs typeface="Times New Roman" panose="02020603050405020304" pitchFamily="18" charset="0"/>
              </a:rPr>
              <a:t>Crop_Name</a:t>
            </a:r>
            <a:r>
              <a:rPr lang="en-US" sz="2900" b="1" dirty="0">
                <a:latin typeface="Times New Roman" panose="02020603050405020304" pitchFamily="18" charset="0"/>
                <a:cs typeface="Times New Roman" panose="02020603050405020304" pitchFamily="18" charset="0"/>
              </a:rPr>
              <a:t>, COALESCE(</a:t>
            </a:r>
            <a:r>
              <a:rPr lang="en-US" sz="2900" b="1" dirty="0" err="1">
                <a:latin typeface="Times New Roman" panose="02020603050405020304" pitchFamily="18" charset="0"/>
                <a:cs typeface="Times New Roman" panose="02020603050405020304" pitchFamily="18" charset="0"/>
              </a:rPr>
              <a:t>WeatherDetails.Average_Temperature</a:t>
            </a:r>
            <a:r>
              <a:rPr lang="en-US" sz="2900" b="1" dirty="0">
                <a:latin typeface="Times New Roman" panose="02020603050405020304" pitchFamily="18" charset="0"/>
                <a:cs typeface="Times New Roman" panose="02020603050405020304" pitchFamily="18" charset="0"/>
              </a:rPr>
              <a:t>, 0) AS </a:t>
            </a:r>
            <a:r>
              <a:rPr lang="en-US" sz="2900" b="1" dirty="0" err="1">
                <a:latin typeface="Times New Roman" panose="02020603050405020304" pitchFamily="18" charset="0"/>
                <a:cs typeface="Times New Roman" panose="02020603050405020304" pitchFamily="18" charset="0"/>
              </a:rPr>
              <a:t>Average_Temperature</a:t>
            </a:r>
            <a:endParaRPr lang="en-US" sz="2900" b="1" dirty="0">
              <a:latin typeface="Times New Roman" panose="02020603050405020304" pitchFamily="18" charset="0"/>
              <a:cs typeface="Times New Roman" panose="02020603050405020304" pitchFamily="18" charset="0"/>
            </a:endParaRPr>
          </a:p>
          <a:p>
            <a:r>
              <a:rPr lang="en-US" sz="2900" b="1" dirty="0">
                <a:latin typeface="Times New Roman" panose="02020603050405020304" pitchFamily="18" charset="0"/>
                <a:cs typeface="Times New Roman" panose="02020603050405020304" pitchFamily="18" charset="0"/>
              </a:rPr>
              <a:t>FROM Farmer</a:t>
            </a:r>
          </a:p>
          <a:p>
            <a:r>
              <a:rPr lang="en-US" sz="2900" b="1" dirty="0">
                <a:latin typeface="Times New Roman" panose="02020603050405020304" pitchFamily="18" charset="0"/>
                <a:cs typeface="Times New Roman" panose="02020603050405020304" pitchFamily="18" charset="0"/>
              </a:rPr>
              <a:t>INNER JOIN (</a:t>
            </a:r>
          </a:p>
          <a:p>
            <a:r>
              <a:rPr lang="en-US" sz="2900" b="1" dirty="0">
                <a:latin typeface="Times New Roman" panose="02020603050405020304" pitchFamily="18" charset="0"/>
                <a:cs typeface="Times New Roman" panose="02020603050405020304" pitchFamily="18" charset="0"/>
              </a:rPr>
              <a:t>    SELECT </a:t>
            </a:r>
            <a:r>
              <a:rPr lang="en-US" sz="2900" b="1" dirty="0" err="1">
                <a:latin typeface="Times New Roman" panose="02020603050405020304" pitchFamily="18" charset="0"/>
                <a:cs typeface="Times New Roman" panose="02020603050405020304" pitchFamily="18" charset="0"/>
              </a:rPr>
              <a:t>Farmer_Land.Farmer_ID</a:t>
            </a:r>
            <a:r>
              <a:rPr lang="en-US" sz="2900" b="1" dirty="0">
                <a:latin typeface="Times New Roman" panose="02020603050405020304" pitchFamily="18" charset="0"/>
                <a:cs typeface="Times New Roman" panose="02020603050405020304" pitchFamily="18" charset="0"/>
              </a:rPr>
              <a:t>, </a:t>
            </a:r>
            <a:r>
              <a:rPr lang="en-US" sz="2900" b="1" dirty="0" err="1">
                <a:latin typeface="Times New Roman" panose="02020603050405020304" pitchFamily="18" charset="0"/>
                <a:cs typeface="Times New Roman" panose="02020603050405020304" pitchFamily="18" charset="0"/>
              </a:rPr>
              <a:t>Production.Crop_ID</a:t>
            </a:r>
            <a:r>
              <a:rPr lang="en-US" sz="2900" b="1" dirty="0">
                <a:latin typeface="Times New Roman" panose="02020603050405020304" pitchFamily="18" charset="0"/>
                <a:cs typeface="Times New Roman" panose="02020603050405020304" pitchFamily="18" charset="0"/>
              </a:rPr>
              <a:t>, </a:t>
            </a:r>
            <a:r>
              <a:rPr lang="en-US" sz="2900" b="1" dirty="0" err="1">
                <a:latin typeface="Times New Roman" panose="02020603050405020304" pitchFamily="18" charset="0"/>
                <a:cs typeface="Times New Roman" panose="02020603050405020304" pitchFamily="18" charset="0"/>
              </a:rPr>
              <a:t>Production.Land_ID</a:t>
            </a:r>
            <a:endParaRPr lang="en-US" sz="2900" b="1" dirty="0">
              <a:latin typeface="Times New Roman" panose="02020603050405020304" pitchFamily="18" charset="0"/>
              <a:cs typeface="Times New Roman" panose="02020603050405020304" pitchFamily="18" charset="0"/>
            </a:endParaRPr>
          </a:p>
          <a:p>
            <a:r>
              <a:rPr lang="en-US" sz="2900" b="1" dirty="0">
                <a:latin typeface="Times New Roman" panose="02020603050405020304" pitchFamily="18" charset="0"/>
                <a:cs typeface="Times New Roman" panose="02020603050405020304" pitchFamily="18" charset="0"/>
              </a:rPr>
              <a:t>    FROM </a:t>
            </a:r>
            <a:r>
              <a:rPr lang="en-US" sz="2900" b="1" dirty="0" err="1">
                <a:latin typeface="Times New Roman" panose="02020603050405020304" pitchFamily="18" charset="0"/>
                <a:cs typeface="Times New Roman" panose="02020603050405020304" pitchFamily="18" charset="0"/>
              </a:rPr>
              <a:t>Farmer_Land</a:t>
            </a:r>
            <a:endParaRPr lang="en-US" sz="2900" b="1" dirty="0">
              <a:latin typeface="Times New Roman" panose="02020603050405020304" pitchFamily="18" charset="0"/>
              <a:cs typeface="Times New Roman" panose="02020603050405020304" pitchFamily="18" charset="0"/>
            </a:endParaRPr>
          </a:p>
          <a:p>
            <a:r>
              <a:rPr lang="en-US" sz="2900" b="1" dirty="0">
                <a:latin typeface="Times New Roman" panose="02020603050405020304" pitchFamily="18" charset="0"/>
                <a:cs typeface="Times New Roman" panose="02020603050405020304" pitchFamily="18" charset="0"/>
              </a:rPr>
              <a:t>    INNER JOIN Production ON </a:t>
            </a:r>
            <a:r>
              <a:rPr lang="en-US" sz="2900" b="1" dirty="0" err="1">
                <a:latin typeface="Times New Roman" panose="02020603050405020304" pitchFamily="18" charset="0"/>
                <a:cs typeface="Times New Roman" panose="02020603050405020304" pitchFamily="18" charset="0"/>
              </a:rPr>
              <a:t>Farmer_Land.Land_ID</a:t>
            </a:r>
            <a:r>
              <a:rPr lang="en-US" sz="2900" b="1" dirty="0">
                <a:latin typeface="Times New Roman" panose="02020603050405020304" pitchFamily="18" charset="0"/>
                <a:cs typeface="Times New Roman" panose="02020603050405020304" pitchFamily="18" charset="0"/>
              </a:rPr>
              <a:t> = </a:t>
            </a:r>
            <a:r>
              <a:rPr lang="en-US" sz="2900" b="1" dirty="0" err="1">
                <a:latin typeface="Times New Roman" panose="02020603050405020304" pitchFamily="18" charset="0"/>
                <a:cs typeface="Times New Roman" panose="02020603050405020304" pitchFamily="18" charset="0"/>
              </a:rPr>
              <a:t>Production.Land_ID</a:t>
            </a:r>
            <a:endParaRPr lang="en-US" sz="2900" b="1" dirty="0">
              <a:latin typeface="Times New Roman" panose="02020603050405020304" pitchFamily="18" charset="0"/>
              <a:cs typeface="Times New Roman" panose="02020603050405020304" pitchFamily="18" charset="0"/>
            </a:endParaRPr>
          </a:p>
          <a:p>
            <a:r>
              <a:rPr lang="en-US" sz="2900" b="1" dirty="0">
                <a:latin typeface="Times New Roman" panose="02020603050405020304" pitchFamily="18" charset="0"/>
                <a:cs typeface="Times New Roman" panose="02020603050405020304" pitchFamily="18" charset="0"/>
              </a:rPr>
              <a:t>) AS </a:t>
            </a:r>
            <a:r>
              <a:rPr lang="en-US" sz="2900" b="1" dirty="0" err="1">
                <a:latin typeface="Times New Roman" panose="02020603050405020304" pitchFamily="18" charset="0"/>
                <a:cs typeface="Times New Roman" panose="02020603050405020304" pitchFamily="18" charset="0"/>
              </a:rPr>
              <a:t>FarmerProduction</a:t>
            </a:r>
            <a:r>
              <a:rPr lang="en-US" sz="2900" b="1" dirty="0">
                <a:latin typeface="Times New Roman" panose="02020603050405020304" pitchFamily="18" charset="0"/>
                <a:cs typeface="Times New Roman" panose="02020603050405020304" pitchFamily="18" charset="0"/>
              </a:rPr>
              <a:t> ON </a:t>
            </a:r>
            <a:r>
              <a:rPr lang="en-US" sz="2900" b="1" dirty="0" err="1">
                <a:latin typeface="Times New Roman" panose="02020603050405020304" pitchFamily="18" charset="0"/>
                <a:cs typeface="Times New Roman" panose="02020603050405020304" pitchFamily="18" charset="0"/>
              </a:rPr>
              <a:t>Farmer.Farmer_ID</a:t>
            </a:r>
            <a:r>
              <a:rPr lang="en-US" sz="2900" b="1" dirty="0">
                <a:latin typeface="Times New Roman" panose="02020603050405020304" pitchFamily="18" charset="0"/>
                <a:cs typeface="Times New Roman" panose="02020603050405020304" pitchFamily="18" charset="0"/>
              </a:rPr>
              <a:t> = </a:t>
            </a:r>
            <a:r>
              <a:rPr lang="en-US" sz="2900" b="1" dirty="0" err="1">
                <a:latin typeface="Times New Roman" panose="02020603050405020304" pitchFamily="18" charset="0"/>
                <a:cs typeface="Times New Roman" panose="02020603050405020304" pitchFamily="18" charset="0"/>
              </a:rPr>
              <a:t>FarmerProduction.Farmer_ID</a:t>
            </a:r>
            <a:endParaRPr lang="en-US" sz="2900" b="1" dirty="0">
              <a:latin typeface="Times New Roman" panose="02020603050405020304" pitchFamily="18" charset="0"/>
              <a:cs typeface="Times New Roman" panose="02020603050405020304" pitchFamily="18" charset="0"/>
            </a:endParaRPr>
          </a:p>
          <a:p>
            <a:r>
              <a:rPr lang="en-US" sz="2900" b="1" dirty="0">
                <a:latin typeface="Times New Roman" panose="02020603050405020304" pitchFamily="18" charset="0"/>
                <a:cs typeface="Times New Roman" panose="02020603050405020304" pitchFamily="18" charset="0"/>
              </a:rPr>
              <a:t>INNER JOIN Crop ON </a:t>
            </a:r>
            <a:r>
              <a:rPr lang="en-US" sz="2900" b="1" dirty="0" err="1">
                <a:latin typeface="Times New Roman" panose="02020603050405020304" pitchFamily="18" charset="0"/>
                <a:cs typeface="Times New Roman" panose="02020603050405020304" pitchFamily="18" charset="0"/>
              </a:rPr>
              <a:t>FarmerProduction.Crop_ID</a:t>
            </a:r>
            <a:r>
              <a:rPr lang="en-US" sz="2900" b="1" dirty="0">
                <a:latin typeface="Times New Roman" panose="02020603050405020304" pitchFamily="18" charset="0"/>
                <a:cs typeface="Times New Roman" panose="02020603050405020304" pitchFamily="18" charset="0"/>
              </a:rPr>
              <a:t> = </a:t>
            </a:r>
            <a:r>
              <a:rPr lang="en-US" sz="2900" b="1" dirty="0" err="1">
                <a:latin typeface="Times New Roman" panose="02020603050405020304" pitchFamily="18" charset="0"/>
                <a:cs typeface="Times New Roman" panose="02020603050405020304" pitchFamily="18" charset="0"/>
              </a:rPr>
              <a:t>Crop.Crop_ID</a:t>
            </a:r>
            <a:endParaRPr lang="en-US" sz="2900" b="1" dirty="0">
              <a:latin typeface="Times New Roman" panose="02020603050405020304" pitchFamily="18" charset="0"/>
              <a:cs typeface="Times New Roman" panose="02020603050405020304" pitchFamily="18" charset="0"/>
            </a:endParaRPr>
          </a:p>
          <a:p>
            <a:r>
              <a:rPr lang="en-US" sz="2900" b="1" dirty="0">
                <a:latin typeface="Times New Roman" panose="02020603050405020304" pitchFamily="18" charset="0"/>
                <a:cs typeface="Times New Roman" panose="02020603050405020304" pitchFamily="18" charset="0"/>
              </a:rPr>
              <a:t>LEFT JOIN (</a:t>
            </a:r>
          </a:p>
          <a:p>
            <a:r>
              <a:rPr lang="en-US" sz="2900" b="1" dirty="0">
                <a:latin typeface="Times New Roman" panose="02020603050405020304" pitchFamily="18" charset="0"/>
                <a:cs typeface="Times New Roman" panose="02020603050405020304" pitchFamily="18" charset="0"/>
              </a:rPr>
              <a:t>    SELECT </a:t>
            </a:r>
            <a:r>
              <a:rPr lang="en-US" sz="2900" b="1" dirty="0" err="1">
                <a:latin typeface="Times New Roman" panose="02020603050405020304" pitchFamily="18" charset="0"/>
                <a:cs typeface="Times New Roman" panose="02020603050405020304" pitchFamily="18" charset="0"/>
              </a:rPr>
              <a:t>Land.Land_ID</a:t>
            </a:r>
            <a:r>
              <a:rPr lang="en-US" sz="2900" b="1" dirty="0">
                <a:latin typeface="Times New Roman" panose="02020603050405020304" pitchFamily="18" charset="0"/>
                <a:cs typeface="Times New Roman" panose="02020603050405020304" pitchFamily="18" charset="0"/>
              </a:rPr>
              <a:t>, AVG(</a:t>
            </a:r>
            <a:r>
              <a:rPr lang="en-US" sz="2900" b="1" dirty="0" err="1">
                <a:latin typeface="Times New Roman" panose="02020603050405020304" pitchFamily="18" charset="0"/>
                <a:cs typeface="Times New Roman" panose="02020603050405020304" pitchFamily="18" charset="0"/>
              </a:rPr>
              <a:t>Weather.Temperature</a:t>
            </a:r>
            <a:r>
              <a:rPr lang="en-US" sz="2900" b="1" dirty="0">
                <a:latin typeface="Times New Roman" panose="02020603050405020304" pitchFamily="18" charset="0"/>
                <a:cs typeface="Times New Roman" panose="02020603050405020304" pitchFamily="18" charset="0"/>
              </a:rPr>
              <a:t>) AS </a:t>
            </a:r>
            <a:r>
              <a:rPr lang="en-US" sz="2900" b="1" dirty="0" err="1">
                <a:latin typeface="Times New Roman" panose="02020603050405020304" pitchFamily="18" charset="0"/>
                <a:cs typeface="Times New Roman" panose="02020603050405020304" pitchFamily="18" charset="0"/>
              </a:rPr>
              <a:t>Average_Temperature</a:t>
            </a:r>
            <a:endParaRPr lang="en-US" sz="2900" b="1" dirty="0">
              <a:latin typeface="Times New Roman" panose="02020603050405020304" pitchFamily="18" charset="0"/>
              <a:cs typeface="Times New Roman" panose="02020603050405020304" pitchFamily="18" charset="0"/>
            </a:endParaRPr>
          </a:p>
          <a:p>
            <a:r>
              <a:rPr lang="en-US" sz="2900" b="1" dirty="0">
                <a:latin typeface="Times New Roman" panose="02020603050405020304" pitchFamily="18" charset="0"/>
                <a:cs typeface="Times New Roman" panose="02020603050405020304" pitchFamily="18" charset="0"/>
              </a:rPr>
              <a:t>    FROM Land</a:t>
            </a:r>
          </a:p>
          <a:p>
            <a:r>
              <a:rPr lang="en-US" sz="2900" b="1" dirty="0">
                <a:latin typeface="Times New Roman" panose="02020603050405020304" pitchFamily="18" charset="0"/>
                <a:cs typeface="Times New Roman" panose="02020603050405020304" pitchFamily="18" charset="0"/>
              </a:rPr>
              <a:t>    LEFT JOIN Weather ON </a:t>
            </a:r>
            <a:r>
              <a:rPr lang="en-US" sz="2900" b="1" dirty="0" err="1">
                <a:latin typeface="Times New Roman" panose="02020603050405020304" pitchFamily="18" charset="0"/>
                <a:cs typeface="Times New Roman" panose="02020603050405020304" pitchFamily="18" charset="0"/>
              </a:rPr>
              <a:t>Land.Location_ID</a:t>
            </a:r>
            <a:r>
              <a:rPr lang="en-US" sz="2900" b="1" dirty="0">
                <a:latin typeface="Times New Roman" panose="02020603050405020304" pitchFamily="18" charset="0"/>
                <a:cs typeface="Times New Roman" panose="02020603050405020304" pitchFamily="18" charset="0"/>
              </a:rPr>
              <a:t> = </a:t>
            </a:r>
            <a:r>
              <a:rPr lang="en-US" sz="2900" b="1" dirty="0" err="1">
                <a:latin typeface="Times New Roman" panose="02020603050405020304" pitchFamily="18" charset="0"/>
                <a:cs typeface="Times New Roman" panose="02020603050405020304" pitchFamily="18" charset="0"/>
              </a:rPr>
              <a:t>Weather.Location_ID</a:t>
            </a:r>
            <a:endParaRPr lang="en-US" sz="2900" b="1" dirty="0">
              <a:latin typeface="Times New Roman" panose="02020603050405020304" pitchFamily="18" charset="0"/>
              <a:cs typeface="Times New Roman" panose="02020603050405020304" pitchFamily="18" charset="0"/>
            </a:endParaRPr>
          </a:p>
          <a:p>
            <a:r>
              <a:rPr lang="en-US" sz="2900" b="1" dirty="0">
                <a:latin typeface="Times New Roman" panose="02020603050405020304" pitchFamily="18" charset="0"/>
                <a:cs typeface="Times New Roman" panose="02020603050405020304" pitchFamily="18" charset="0"/>
              </a:rPr>
              <a:t>    GROUP BY </a:t>
            </a:r>
            <a:r>
              <a:rPr lang="en-US" sz="2900" b="1" dirty="0" err="1">
                <a:latin typeface="Times New Roman" panose="02020603050405020304" pitchFamily="18" charset="0"/>
                <a:cs typeface="Times New Roman" panose="02020603050405020304" pitchFamily="18" charset="0"/>
              </a:rPr>
              <a:t>Land.Land_ID</a:t>
            </a:r>
            <a:endParaRPr lang="en-US" sz="2900" b="1" dirty="0">
              <a:latin typeface="Times New Roman" panose="02020603050405020304" pitchFamily="18" charset="0"/>
              <a:cs typeface="Times New Roman" panose="02020603050405020304" pitchFamily="18" charset="0"/>
            </a:endParaRPr>
          </a:p>
          <a:p>
            <a:r>
              <a:rPr lang="en-US" sz="2900" b="1" dirty="0">
                <a:latin typeface="Times New Roman" panose="02020603050405020304" pitchFamily="18" charset="0"/>
                <a:cs typeface="Times New Roman" panose="02020603050405020304" pitchFamily="18" charset="0"/>
              </a:rPr>
              <a:t>) AS </a:t>
            </a:r>
            <a:r>
              <a:rPr lang="en-US" sz="2900" b="1" dirty="0" err="1">
                <a:latin typeface="Times New Roman" panose="02020603050405020304" pitchFamily="18" charset="0"/>
                <a:cs typeface="Times New Roman" panose="02020603050405020304" pitchFamily="18" charset="0"/>
              </a:rPr>
              <a:t>WeatherDetails</a:t>
            </a:r>
            <a:r>
              <a:rPr lang="en-US" sz="2900" b="1" dirty="0">
                <a:latin typeface="Times New Roman" panose="02020603050405020304" pitchFamily="18" charset="0"/>
                <a:cs typeface="Times New Roman" panose="02020603050405020304" pitchFamily="18" charset="0"/>
              </a:rPr>
              <a:t> ON </a:t>
            </a:r>
            <a:r>
              <a:rPr lang="en-US" sz="2900" b="1" dirty="0" err="1">
                <a:latin typeface="Times New Roman" panose="02020603050405020304" pitchFamily="18" charset="0"/>
                <a:cs typeface="Times New Roman" panose="02020603050405020304" pitchFamily="18" charset="0"/>
              </a:rPr>
              <a:t>FarmerProduction.Land_ID</a:t>
            </a:r>
            <a:r>
              <a:rPr lang="en-US" sz="2900" b="1" dirty="0">
                <a:latin typeface="Times New Roman" panose="02020603050405020304" pitchFamily="18" charset="0"/>
                <a:cs typeface="Times New Roman" panose="02020603050405020304" pitchFamily="18" charset="0"/>
              </a:rPr>
              <a:t> = </a:t>
            </a:r>
            <a:r>
              <a:rPr lang="en-US" sz="2900" b="1" dirty="0" err="1">
                <a:latin typeface="Times New Roman" panose="02020603050405020304" pitchFamily="18" charset="0"/>
                <a:cs typeface="Times New Roman" panose="02020603050405020304" pitchFamily="18" charset="0"/>
              </a:rPr>
              <a:t>WeatherDetails.Land_ID</a:t>
            </a:r>
            <a:r>
              <a:rPr lang="en-US" sz="2900" b="1"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1948766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72713DA-2BD3-27C4-070E-D70C99F88E6F}"/>
              </a:ext>
            </a:extLst>
          </p:cNvPr>
          <p:cNvPicPr>
            <a:picLocks noGrp="1" noChangeAspect="1"/>
          </p:cNvPicPr>
          <p:nvPr>
            <p:ph idx="1"/>
          </p:nvPr>
        </p:nvPicPr>
        <p:blipFill>
          <a:blip r:embed="rId2"/>
          <a:stretch>
            <a:fillRect/>
          </a:stretch>
        </p:blipFill>
        <p:spPr>
          <a:xfrm>
            <a:off x="471055" y="249382"/>
            <a:ext cx="11457709" cy="6400800"/>
          </a:xfrm>
          <a:prstGeom prst="rect">
            <a:avLst/>
          </a:prstGeom>
        </p:spPr>
      </p:pic>
    </p:spTree>
    <p:extLst>
      <p:ext uri="{BB962C8B-B14F-4D97-AF65-F5344CB8AC3E}">
        <p14:creationId xmlns:p14="http://schemas.microsoft.com/office/powerpoint/2010/main" val="2968677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7EE2CC-A2B7-706F-2011-7FFEE49AA236}"/>
              </a:ext>
            </a:extLst>
          </p:cNvPr>
          <p:cNvSpPr>
            <a:spLocks noGrp="1"/>
          </p:cNvSpPr>
          <p:nvPr>
            <p:ph type="title"/>
          </p:nvPr>
        </p:nvSpPr>
        <p:spPr>
          <a:xfrm>
            <a:off x="1046746" y="586822"/>
            <a:ext cx="3560252" cy="1645920"/>
          </a:xfrm>
        </p:spPr>
        <p:txBody>
          <a:bodyPr>
            <a:normAutofit/>
          </a:bodyPr>
          <a:lstStyle/>
          <a:p>
            <a:r>
              <a:rPr lang="en-US" sz="2700" dirty="0"/>
              <a:t>MATHEMATICAL NOTATION</a:t>
            </a:r>
            <a:br>
              <a:rPr lang="en-US" sz="2700" dirty="0"/>
            </a:br>
            <a:br>
              <a:rPr lang="en-US" sz="2700" dirty="0"/>
            </a:br>
            <a:r>
              <a:rPr lang="en-US" sz="2700" dirty="0"/>
              <a:t>BASIC</a:t>
            </a:r>
          </a:p>
        </p:txBody>
      </p:sp>
      <p:sp>
        <p:nvSpPr>
          <p:cNvPr id="46" name="Rectangle 4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8" name="Rectangle 4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5B9D579-A2C0-7441-CA58-E36C8A031CE2}"/>
              </a:ext>
            </a:extLst>
          </p:cNvPr>
          <p:cNvSpPr>
            <a:spLocks noGrp="1"/>
          </p:cNvSpPr>
          <p:nvPr>
            <p:ph idx="1"/>
          </p:nvPr>
        </p:nvSpPr>
        <p:spPr>
          <a:xfrm>
            <a:off x="5351164" y="586822"/>
            <a:ext cx="6002636" cy="1645920"/>
          </a:xfrm>
        </p:spPr>
        <p:txBody>
          <a:bodyPr anchor="ctr">
            <a:normAutofit fontScale="85000" lnSpcReduction="10000"/>
          </a:bodyPr>
          <a:lstStyle/>
          <a:p>
            <a:r>
              <a:rPr lang="en-US" sz="1300" b="1" dirty="0">
                <a:latin typeface="Times New Roman" panose="02020603050405020304" pitchFamily="18" charset="0"/>
                <a:cs typeface="Times New Roman" panose="02020603050405020304" pitchFamily="18" charset="0"/>
              </a:rPr>
              <a:t>Retrieves</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Land_ID</a:t>
            </a:r>
            <a:r>
              <a:rPr lang="en-US" sz="1300" dirty="0">
                <a:latin typeface="Times New Roman" panose="02020603050405020304" pitchFamily="18" charset="0"/>
                <a:cs typeface="Times New Roman" panose="02020603050405020304" pitchFamily="18" charset="0"/>
              </a:rPr>
              <a:t> and total quantity produced on lands where total production exceeds 500 units.</a:t>
            </a:r>
            <a:br>
              <a:rPr lang="en-US" sz="1300" dirty="0">
                <a:latin typeface="Times New Roman" panose="02020603050405020304" pitchFamily="18" charset="0"/>
                <a:cs typeface="Times New Roman" panose="02020603050405020304" pitchFamily="18" charset="0"/>
              </a:rPr>
            </a:br>
            <a:br>
              <a:rPr lang="en-US" sz="1300" dirty="0">
                <a:latin typeface="Times New Roman" panose="02020603050405020304" pitchFamily="18" charset="0"/>
                <a:cs typeface="Times New Roman" panose="02020603050405020304" pitchFamily="18" charset="0"/>
              </a:rPr>
            </a:br>
            <a:br>
              <a:rPr lang="en-US" sz="1300" dirty="0">
                <a:latin typeface="Times New Roman" panose="02020603050405020304" pitchFamily="18" charset="0"/>
                <a:cs typeface="Times New Roman" panose="02020603050405020304" pitchFamily="18" charset="0"/>
              </a:rPr>
            </a:br>
            <a:r>
              <a:rPr lang="en-US" sz="1300" b="1" dirty="0">
                <a:latin typeface="Times New Roman" panose="02020603050405020304" pitchFamily="18" charset="0"/>
                <a:cs typeface="Times New Roman" panose="02020603050405020304" pitchFamily="18" charset="0"/>
              </a:rPr>
              <a:t>SELECT </a:t>
            </a:r>
            <a:r>
              <a:rPr lang="en-US" sz="1300" b="1" dirty="0" err="1">
                <a:latin typeface="Times New Roman" panose="02020603050405020304" pitchFamily="18" charset="0"/>
                <a:cs typeface="Times New Roman" panose="02020603050405020304" pitchFamily="18" charset="0"/>
              </a:rPr>
              <a:t>Land_ID</a:t>
            </a:r>
            <a:r>
              <a:rPr lang="en-US" sz="1300" b="1" dirty="0">
                <a:latin typeface="Times New Roman" panose="02020603050405020304" pitchFamily="18" charset="0"/>
                <a:cs typeface="Times New Roman" panose="02020603050405020304" pitchFamily="18" charset="0"/>
              </a:rPr>
              <a:t>, SUM(Quantity) AS </a:t>
            </a:r>
            <a:r>
              <a:rPr lang="en-US" sz="1300" b="1" dirty="0" err="1">
                <a:latin typeface="Times New Roman" panose="02020603050405020304" pitchFamily="18" charset="0"/>
                <a:cs typeface="Times New Roman" panose="02020603050405020304" pitchFamily="18" charset="0"/>
              </a:rPr>
              <a:t>Total_Quantity</a:t>
            </a:r>
            <a:endParaRPr lang="en-US" sz="1300" b="1" dirty="0">
              <a:latin typeface="Times New Roman" panose="02020603050405020304" pitchFamily="18" charset="0"/>
              <a:cs typeface="Times New Roman" panose="02020603050405020304" pitchFamily="18" charset="0"/>
            </a:endParaRPr>
          </a:p>
          <a:p>
            <a:r>
              <a:rPr lang="en-US" sz="1300" b="1" dirty="0">
                <a:latin typeface="Times New Roman" panose="02020603050405020304" pitchFamily="18" charset="0"/>
                <a:cs typeface="Times New Roman" panose="02020603050405020304" pitchFamily="18" charset="0"/>
              </a:rPr>
              <a:t>FROM Production</a:t>
            </a:r>
          </a:p>
          <a:p>
            <a:r>
              <a:rPr lang="en-US" sz="1300" b="1" dirty="0">
                <a:latin typeface="Times New Roman" panose="02020603050405020304" pitchFamily="18" charset="0"/>
                <a:cs typeface="Times New Roman" panose="02020603050405020304" pitchFamily="18" charset="0"/>
              </a:rPr>
              <a:t>GROUP BY </a:t>
            </a:r>
            <a:r>
              <a:rPr lang="en-US" sz="1300" b="1" dirty="0" err="1">
                <a:latin typeface="Times New Roman" panose="02020603050405020304" pitchFamily="18" charset="0"/>
                <a:cs typeface="Times New Roman" panose="02020603050405020304" pitchFamily="18" charset="0"/>
              </a:rPr>
              <a:t>Land_ID</a:t>
            </a:r>
            <a:endParaRPr lang="en-US" sz="1300" b="1" dirty="0">
              <a:latin typeface="Times New Roman" panose="02020603050405020304" pitchFamily="18" charset="0"/>
              <a:cs typeface="Times New Roman" panose="02020603050405020304" pitchFamily="18" charset="0"/>
            </a:endParaRPr>
          </a:p>
          <a:p>
            <a:r>
              <a:rPr lang="en-US" sz="1300" b="1" dirty="0">
                <a:latin typeface="Times New Roman" panose="02020603050405020304" pitchFamily="18" charset="0"/>
                <a:cs typeface="Times New Roman" panose="02020603050405020304" pitchFamily="18" charset="0"/>
              </a:rPr>
              <a:t>HAVING SUM(Quantity) &gt; 500;</a:t>
            </a:r>
            <a:br>
              <a:rPr lang="en-US" sz="1200" b="1" dirty="0">
                <a:latin typeface="Times New Roman" panose="02020603050405020304" pitchFamily="18" charset="0"/>
                <a:cs typeface="Times New Roman" panose="02020603050405020304" pitchFamily="18" charset="0"/>
              </a:rPr>
            </a:br>
            <a:br>
              <a:rPr lang="en-US" sz="700" b="1" dirty="0">
                <a:latin typeface="Times New Roman" panose="02020603050405020304" pitchFamily="18" charset="0"/>
                <a:cs typeface="Times New Roman" panose="02020603050405020304" pitchFamily="18" charset="0"/>
              </a:rPr>
            </a:br>
            <a:br>
              <a:rPr lang="en-US" sz="700" dirty="0"/>
            </a:br>
            <a:endParaRPr lang="en-US" sz="700" dirty="0"/>
          </a:p>
        </p:txBody>
      </p:sp>
      <p:pic>
        <p:nvPicPr>
          <p:cNvPr id="7" name="Picture 6" descr="A screenshot of a computer code&#10;&#10;Description automatically generated">
            <a:extLst>
              <a:ext uri="{FF2B5EF4-FFF2-40B4-BE49-F238E27FC236}">
                <a16:creationId xmlns:a16="http://schemas.microsoft.com/office/drawing/2014/main" id="{47212F2D-6F5E-9EA0-CD72-27C9C114B48F}"/>
              </a:ext>
            </a:extLst>
          </p:cNvPr>
          <p:cNvPicPr>
            <a:picLocks noChangeAspect="1"/>
          </p:cNvPicPr>
          <p:nvPr/>
        </p:nvPicPr>
        <p:blipFill>
          <a:blip r:embed="rId2"/>
          <a:stretch>
            <a:fillRect/>
          </a:stretch>
        </p:blipFill>
        <p:spPr>
          <a:xfrm>
            <a:off x="1673703" y="2734056"/>
            <a:ext cx="8932985" cy="3483864"/>
          </a:xfrm>
          <a:prstGeom prst="rect">
            <a:avLst/>
          </a:prstGeom>
        </p:spPr>
      </p:pic>
    </p:spTree>
    <p:extLst>
      <p:ext uri="{BB962C8B-B14F-4D97-AF65-F5344CB8AC3E}">
        <p14:creationId xmlns:p14="http://schemas.microsoft.com/office/powerpoint/2010/main" val="339543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748127-F191-E740-3C51-CE1E03A6545B}"/>
              </a:ext>
            </a:extLst>
          </p:cNvPr>
          <p:cNvSpPr>
            <a:spLocks noGrp="1"/>
          </p:cNvSpPr>
          <p:nvPr>
            <p:ph type="title"/>
          </p:nvPr>
        </p:nvSpPr>
        <p:spPr>
          <a:xfrm>
            <a:off x="1046746" y="586822"/>
            <a:ext cx="3560252" cy="1645920"/>
          </a:xfrm>
        </p:spPr>
        <p:txBody>
          <a:bodyPr>
            <a:normAutofit/>
          </a:bodyPr>
          <a:lstStyle/>
          <a:p>
            <a:r>
              <a:rPr lang="en-US" sz="3200" dirty="0"/>
              <a:t>COUNT QUERY</a:t>
            </a:r>
            <a:br>
              <a:rPr lang="en-US" sz="3200" dirty="0"/>
            </a:br>
            <a:endParaRPr lang="en-US" sz="3200" dirty="0"/>
          </a:p>
        </p:txBody>
      </p:sp>
      <p:sp>
        <p:nvSpPr>
          <p:cNvPr id="24" name="Rectangle 2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494AFE0-D478-7E27-A428-5C21F809E394}"/>
              </a:ext>
            </a:extLst>
          </p:cNvPr>
          <p:cNvSpPr>
            <a:spLocks noGrp="1"/>
          </p:cNvSpPr>
          <p:nvPr>
            <p:ph idx="1"/>
          </p:nvPr>
        </p:nvSpPr>
        <p:spPr>
          <a:xfrm>
            <a:off x="5351164" y="586822"/>
            <a:ext cx="6002636" cy="1645920"/>
          </a:xfrm>
        </p:spPr>
        <p:txBody>
          <a:bodyPr anchor="ctr">
            <a:normAutofit/>
          </a:bodyPr>
          <a:lstStyle/>
          <a:p>
            <a:r>
              <a:rPr lang="en-US" sz="1500" b="1" dirty="0"/>
              <a:t>Retrieves</a:t>
            </a:r>
            <a:r>
              <a:rPr lang="en-US" sz="1500"/>
              <a:t>: Location_ID </a:t>
            </a:r>
            <a:r>
              <a:rPr lang="en-US" sz="1500" dirty="0"/>
              <a:t>and the count of markets in each location.</a:t>
            </a:r>
          </a:p>
          <a:p>
            <a:r>
              <a:rPr lang="en-US" sz="1500" b="1">
                <a:latin typeface="Times New Roman" panose="02020603050405020304" pitchFamily="18" charset="0"/>
                <a:cs typeface="Times New Roman" panose="02020603050405020304" pitchFamily="18" charset="0"/>
              </a:rPr>
              <a:t>SELECT Location_ID, COUNT(Market_ID) AS Number_of_Markets</a:t>
            </a:r>
          </a:p>
          <a:p>
            <a:r>
              <a:rPr lang="en-US" sz="1500" b="1">
                <a:latin typeface="Times New Roman" panose="02020603050405020304" pitchFamily="18" charset="0"/>
                <a:cs typeface="Times New Roman" panose="02020603050405020304" pitchFamily="18" charset="0"/>
              </a:rPr>
              <a:t>FROM Market</a:t>
            </a:r>
          </a:p>
          <a:p>
            <a:r>
              <a:rPr lang="en-US" sz="1500" b="1">
                <a:latin typeface="Times New Roman" panose="02020603050405020304" pitchFamily="18" charset="0"/>
                <a:cs typeface="Times New Roman" panose="02020603050405020304" pitchFamily="18" charset="0"/>
              </a:rPr>
              <a:t>GROUP BY Location_ID;</a:t>
            </a:r>
          </a:p>
          <a:p>
            <a:endParaRPr lang="en-US" sz="1500" dirty="0"/>
          </a:p>
        </p:txBody>
      </p:sp>
      <p:pic>
        <p:nvPicPr>
          <p:cNvPr id="5" name="Picture 4">
            <a:extLst>
              <a:ext uri="{FF2B5EF4-FFF2-40B4-BE49-F238E27FC236}">
                <a16:creationId xmlns:a16="http://schemas.microsoft.com/office/drawing/2014/main" id="{239C0E0F-E6DB-6521-E3EC-96279228C59C}"/>
              </a:ext>
            </a:extLst>
          </p:cNvPr>
          <p:cNvPicPr>
            <a:picLocks noChangeAspect="1"/>
          </p:cNvPicPr>
          <p:nvPr/>
        </p:nvPicPr>
        <p:blipFill>
          <a:blip r:embed="rId2"/>
          <a:stretch>
            <a:fillRect/>
          </a:stretch>
        </p:blipFill>
        <p:spPr>
          <a:xfrm>
            <a:off x="1891583" y="2734056"/>
            <a:ext cx="8497226" cy="3483864"/>
          </a:xfrm>
          <a:prstGeom prst="rect">
            <a:avLst/>
          </a:prstGeom>
        </p:spPr>
      </p:pic>
    </p:spTree>
    <p:extLst>
      <p:ext uri="{BB962C8B-B14F-4D97-AF65-F5344CB8AC3E}">
        <p14:creationId xmlns:p14="http://schemas.microsoft.com/office/powerpoint/2010/main" val="2844073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C0763-EFCB-0950-0EF2-C20277F2C8C3}"/>
              </a:ext>
            </a:extLst>
          </p:cNvPr>
          <p:cNvSpPr>
            <a:spLocks noGrp="1"/>
          </p:cNvSpPr>
          <p:nvPr>
            <p:ph type="title"/>
          </p:nvPr>
        </p:nvSpPr>
        <p:spPr>
          <a:xfrm>
            <a:off x="2019300" y="538956"/>
            <a:ext cx="8985250" cy="1118394"/>
          </a:xfrm>
        </p:spPr>
        <p:txBody>
          <a:bodyPr anchor="t">
            <a:normAutofit/>
          </a:bodyPr>
          <a:lstStyle/>
          <a:p>
            <a:r>
              <a:rPr lang="en-US" sz="3700" b="1">
                <a:effectLst/>
                <a:latin typeface="TimesNewRomanPS"/>
              </a:rPr>
              <a:t>What is Entity Relationship model? </a:t>
            </a:r>
            <a:br>
              <a:rPr lang="en-US" sz="3700">
                <a:effectLst/>
              </a:rPr>
            </a:br>
            <a:endParaRPr lang="en-US" sz="3700"/>
          </a:p>
        </p:txBody>
      </p:sp>
      <p:pic>
        <p:nvPicPr>
          <p:cNvPr id="7" name="Graphic 6" descr="Flowchart">
            <a:extLst>
              <a:ext uri="{FF2B5EF4-FFF2-40B4-BE49-F238E27FC236}">
                <a16:creationId xmlns:a16="http://schemas.microsoft.com/office/drawing/2014/main" id="{A16DD77C-4195-EDA2-35C4-66FFA66D58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32D2BBCF-844F-5D8B-C307-60BCAA5336C2}"/>
              </a:ext>
            </a:extLst>
          </p:cNvPr>
          <p:cNvSpPr>
            <a:spLocks noGrp="1"/>
          </p:cNvSpPr>
          <p:nvPr>
            <p:ph idx="1"/>
          </p:nvPr>
        </p:nvSpPr>
        <p:spPr>
          <a:xfrm>
            <a:off x="1009650" y="1847849"/>
            <a:ext cx="9994900" cy="4254501"/>
          </a:xfrm>
        </p:spPr>
        <p:txBody>
          <a:bodyPr>
            <a:normAutofit/>
          </a:bodyPr>
          <a:lstStyle/>
          <a:p>
            <a:pPr marL="0" indent="0">
              <a:buNone/>
            </a:pPr>
            <a:r>
              <a:rPr lang="en-US" sz="1900" dirty="0">
                <a:effectLst/>
                <a:latin typeface="ArialMT"/>
              </a:rPr>
              <a:t>●  </a:t>
            </a:r>
            <a:r>
              <a:rPr lang="en-US" sz="1900" b="1" dirty="0">
                <a:effectLst/>
                <a:latin typeface="TimesNewRomanPS"/>
              </a:rPr>
              <a:t>Entity-Relationship Diagram (ERD)</a:t>
            </a:r>
            <a:r>
              <a:rPr lang="en-US" sz="1900" dirty="0">
                <a:effectLst/>
                <a:latin typeface="TimesNewRomanPSMT"/>
              </a:rPr>
              <a:t>: A visual representation of the data structure for a system's database. </a:t>
            </a:r>
            <a:endParaRPr lang="en-US" sz="1900" dirty="0">
              <a:effectLst/>
            </a:endParaRPr>
          </a:p>
          <a:p>
            <a:pPr marL="0" indent="0">
              <a:buNone/>
            </a:pPr>
            <a:r>
              <a:rPr lang="en-US" sz="1900" dirty="0">
                <a:effectLst/>
                <a:latin typeface="ArialMT"/>
              </a:rPr>
              <a:t>●  </a:t>
            </a:r>
            <a:r>
              <a:rPr lang="en-US" sz="1900" b="1" dirty="0">
                <a:effectLst/>
                <a:latin typeface="TimesNewRomanPS"/>
              </a:rPr>
              <a:t>Entities: </a:t>
            </a:r>
            <a:r>
              <a:rPr lang="en-US" sz="1900" dirty="0">
                <a:effectLst/>
                <a:latin typeface="TimesNewRomanPSMT"/>
              </a:rPr>
              <a:t>These are objects or concepts that can have data stored about them. </a:t>
            </a:r>
            <a:endParaRPr lang="en-US" sz="1900" dirty="0">
              <a:effectLst/>
            </a:endParaRPr>
          </a:p>
          <a:p>
            <a:pPr marL="0" indent="0">
              <a:buNone/>
            </a:pPr>
            <a:r>
              <a:rPr lang="en-US" sz="1900" dirty="0">
                <a:effectLst/>
                <a:latin typeface="ArialMT"/>
              </a:rPr>
              <a:t>●  </a:t>
            </a:r>
            <a:r>
              <a:rPr lang="en-US" sz="1900" b="1" dirty="0">
                <a:effectLst/>
                <a:latin typeface="TimesNewRomanPS"/>
              </a:rPr>
              <a:t>Relationships: </a:t>
            </a:r>
            <a:r>
              <a:rPr lang="en-US" sz="1900" dirty="0">
                <a:effectLst/>
                <a:latin typeface="TimesNewRomanPSMT"/>
              </a:rPr>
              <a:t>They define how entities relate to each other and the nature of the connection. </a:t>
            </a:r>
            <a:endParaRPr lang="en-US" sz="1900" dirty="0">
              <a:effectLst/>
            </a:endParaRPr>
          </a:p>
          <a:p>
            <a:pPr marL="0" indent="0">
              <a:buNone/>
            </a:pPr>
            <a:r>
              <a:rPr lang="en-US" sz="1900" dirty="0">
                <a:effectLst/>
                <a:latin typeface="ArialMT"/>
              </a:rPr>
              <a:t>●  </a:t>
            </a:r>
            <a:r>
              <a:rPr lang="en-US" sz="1900" b="1" dirty="0">
                <a:effectLst/>
                <a:latin typeface="TimesNewRomanPS"/>
              </a:rPr>
              <a:t>Attributes: </a:t>
            </a:r>
            <a:r>
              <a:rPr lang="en-US" sz="1900" dirty="0">
                <a:effectLst/>
                <a:latin typeface="TimesNewRomanPSMT"/>
              </a:rPr>
              <a:t>Characteristics or properties of an entity. </a:t>
            </a:r>
            <a:endParaRPr lang="en-US" sz="1900" dirty="0">
              <a:effectLst/>
            </a:endParaRPr>
          </a:p>
          <a:p>
            <a:pPr marL="0" indent="0">
              <a:buNone/>
            </a:pPr>
            <a:r>
              <a:rPr lang="en-US" sz="1900" dirty="0">
                <a:effectLst/>
                <a:latin typeface="ArialMT"/>
              </a:rPr>
              <a:t>●  </a:t>
            </a:r>
            <a:r>
              <a:rPr lang="en-US" sz="1900" b="1" dirty="0">
                <a:effectLst/>
                <a:latin typeface="TimesNewRomanPS"/>
              </a:rPr>
              <a:t>ERD Symbols: </a:t>
            </a:r>
            <a:r>
              <a:rPr lang="en-US" sz="1900" dirty="0">
                <a:effectLst/>
                <a:latin typeface="TimesNewRomanPSMT"/>
              </a:rPr>
              <a:t>Include rectangles for entities, diamonds for relationships, and ovals for attributes. </a:t>
            </a:r>
            <a:endParaRPr lang="en-US" sz="1900" dirty="0">
              <a:effectLst/>
            </a:endParaRPr>
          </a:p>
          <a:p>
            <a:pPr marL="0" indent="0">
              <a:buNone/>
            </a:pPr>
            <a:r>
              <a:rPr lang="en-US" sz="1900" dirty="0">
                <a:effectLst/>
                <a:latin typeface="ArialMT"/>
              </a:rPr>
              <a:t>●  </a:t>
            </a:r>
            <a:r>
              <a:rPr lang="en-US" sz="1900" b="1" dirty="0">
                <a:effectLst/>
                <a:latin typeface="TimesNewRomanPS"/>
              </a:rPr>
              <a:t>Cardinality: </a:t>
            </a:r>
            <a:r>
              <a:rPr lang="en-US" sz="1900" dirty="0">
                <a:effectLst/>
                <a:latin typeface="TimesNewRomanPSMT"/>
              </a:rPr>
              <a:t>Specifies the numerical relationships between entities (one-to-one, one-to-many, many-to-many). </a:t>
            </a:r>
            <a:endParaRPr lang="en-US" sz="1900" dirty="0">
              <a:effectLst/>
            </a:endParaRPr>
          </a:p>
          <a:p>
            <a:pPr marL="0" indent="0">
              <a:buNone/>
            </a:pPr>
            <a:r>
              <a:rPr lang="en-US" sz="1900" dirty="0">
                <a:effectLst/>
                <a:latin typeface="ArialMT"/>
              </a:rPr>
              <a:t>●  </a:t>
            </a:r>
            <a:r>
              <a:rPr lang="en-US" sz="1900" b="1" dirty="0">
                <a:effectLst/>
                <a:latin typeface="TimesNewRomanPS"/>
              </a:rPr>
              <a:t>Use Cases: </a:t>
            </a:r>
            <a:r>
              <a:rPr lang="en-US" sz="1900" dirty="0">
                <a:effectLst/>
                <a:latin typeface="TimesNewRomanPSMT"/>
              </a:rPr>
              <a:t>ERDs are used for database design, to clarify system requirements, and to improve communication among stakeholders. </a:t>
            </a:r>
            <a:endParaRPr lang="en-US" sz="1900" dirty="0">
              <a:effectLst/>
            </a:endParaRPr>
          </a:p>
          <a:p>
            <a:endParaRPr lang="en-US" sz="1900" dirty="0"/>
          </a:p>
        </p:txBody>
      </p:sp>
    </p:spTree>
    <p:extLst>
      <p:ext uri="{BB962C8B-B14F-4D97-AF65-F5344CB8AC3E}">
        <p14:creationId xmlns:p14="http://schemas.microsoft.com/office/powerpoint/2010/main" val="2180864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B0C2F3-3C91-EC83-98EA-D68661640A89}"/>
              </a:ext>
            </a:extLst>
          </p:cNvPr>
          <p:cNvSpPr>
            <a:spLocks noGrp="1"/>
          </p:cNvSpPr>
          <p:nvPr>
            <p:ph type="title"/>
          </p:nvPr>
        </p:nvSpPr>
        <p:spPr>
          <a:xfrm>
            <a:off x="1046746" y="641850"/>
            <a:ext cx="3611880" cy="1535865"/>
          </a:xfrm>
        </p:spPr>
        <p:txBody>
          <a:bodyPr>
            <a:normAutofit/>
          </a:bodyPr>
          <a:lstStyle/>
          <a:p>
            <a:r>
              <a:rPr lang="en-US" sz="3200">
                <a:latin typeface="Times New Roman" panose="02020603050405020304" pitchFamily="18" charset="0"/>
                <a:cs typeface="Times New Roman" panose="02020603050405020304" pitchFamily="18" charset="0"/>
              </a:rPr>
              <a:t>ORDER BY</a:t>
            </a:r>
          </a:p>
        </p:txBody>
      </p:sp>
      <p:sp>
        <p:nvSpPr>
          <p:cNvPr id="23" name="Rectangle 2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5" name="Rectangle 2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1984BF-04ED-5AE9-2E5E-CD3D8E01A23B}"/>
              </a:ext>
            </a:extLst>
          </p:cNvPr>
          <p:cNvSpPr>
            <a:spLocks noGrp="1"/>
          </p:cNvSpPr>
          <p:nvPr>
            <p:ph idx="1"/>
          </p:nvPr>
        </p:nvSpPr>
        <p:spPr>
          <a:xfrm>
            <a:off x="5300640" y="641850"/>
            <a:ext cx="6053160" cy="1535865"/>
          </a:xfrm>
        </p:spPr>
        <p:txBody>
          <a:bodyPr anchor="ctr">
            <a:normAutofit/>
          </a:bodyPr>
          <a:lstStyle/>
          <a:p>
            <a:r>
              <a:rPr lang="en-US" sz="1800" b="1">
                <a:latin typeface="Times New Roman" panose="02020603050405020304" pitchFamily="18" charset="0"/>
                <a:cs typeface="Times New Roman" panose="02020603050405020304" pitchFamily="18" charset="0"/>
              </a:rPr>
              <a:t>Retrieves</a:t>
            </a:r>
            <a:r>
              <a:rPr lang="en-US" sz="1800">
                <a:latin typeface="Times New Roman" panose="02020603050405020304" pitchFamily="18" charset="0"/>
                <a:cs typeface="Times New Roman" panose="02020603050405020304" pitchFamily="18" charset="0"/>
              </a:rPr>
              <a:t>: All crop details, ordered by crop type in ascending order.</a:t>
            </a:r>
            <a:br>
              <a:rPr lang="en-US" sz="1800">
                <a:latin typeface="Times New Roman" panose="02020603050405020304" pitchFamily="18" charset="0"/>
                <a:cs typeface="Times New Roman" panose="02020603050405020304" pitchFamily="18" charset="0"/>
              </a:rPr>
            </a:br>
            <a:br>
              <a:rPr lang="en-US" sz="1800">
                <a:latin typeface="Times New Roman" panose="02020603050405020304" pitchFamily="18" charset="0"/>
                <a:cs typeface="Times New Roman" panose="02020603050405020304" pitchFamily="18" charset="0"/>
              </a:rPr>
            </a:br>
            <a:r>
              <a:rPr lang="en-US" sz="1800" b="1">
                <a:latin typeface="Times New Roman" panose="02020603050405020304" pitchFamily="18" charset="0"/>
                <a:cs typeface="Times New Roman" panose="02020603050405020304" pitchFamily="18" charset="0"/>
              </a:rPr>
              <a:t>SELECT * FROM Crop</a:t>
            </a:r>
          </a:p>
          <a:p>
            <a:r>
              <a:rPr lang="en-US" sz="1800" b="1">
                <a:latin typeface="Times New Roman" panose="02020603050405020304" pitchFamily="18" charset="0"/>
                <a:cs typeface="Times New Roman" panose="02020603050405020304" pitchFamily="18" charset="0"/>
              </a:rPr>
              <a:t>ORDER BY Type ASC;</a:t>
            </a:r>
          </a:p>
          <a:p>
            <a:endParaRPr lang="en-US" sz="1800"/>
          </a:p>
        </p:txBody>
      </p:sp>
      <p:pic>
        <p:nvPicPr>
          <p:cNvPr id="5" name="Picture 4">
            <a:extLst>
              <a:ext uri="{FF2B5EF4-FFF2-40B4-BE49-F238E27FC236}">
                <a16:creationId xmlns:a16="http://schemas.microsoft.com/office/drawing/2014/main" id="{99F80959-7ED5-21D2-8695-DB4FC4013700}"/>
              </a:ext>
            </a:extLst>
          </p:cNvPr>
          <p:cNvPicPr>
            <a:picLocks noChangeAspect="1"/>
          </p:cNvPicPr>
          <p:nvPr/>
        </p:nvPicPr>
        <p:blipFill>
          <a:blip r:embed="rId2"/>
          <a:srcRect r="1" b="3237"/>
          <a:stretch/>
        </p:blipFill>
        <p:spPr>
          <a:xfrm>
            <a:off x="554416" y="2731167"/>
            <a:ext cx="11167447" cy="3484983"/>
          </a:xfrm>
          <a:prstGeom prst="rect">
            <a:avLst/>
          </a:prstGeom>
        </p:spPr>
      </p:pic>
    </p:spTree>
    <p:extLst>
      <p:ext uri="{BB962C8B-B14F-4D97-AF65-F5344CB8AC3E}">
        <p14:creationId xmlns:p14="http://schemas.microsoft.com/office/powerpoint/2010/main" val="2812962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2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E23B96-7A3F-FC72-3CC9-09FDF18DE1A8}"/>
              </a:ext>
            </a:extLst>
          </p:cNvPr>
          <p:cNvSpPr>
            <a:spLocks noGrp="1"/>
          </p:cNvSpPr>
          <p:nvPr>
            <p:ph type="title"/>
          </p:nvPr>
        </p:nvSpPr>
        <p:spPr>
          <a:xfrm>
            <a:off x="1046746" y="586822"/>
            <a:ext cx="3560252" cy="1645920"/>
          </a:xfrm>
        </p:spPr>
        <p:txBody>
          <a:bodyPr>
            <a:normAutofit/>
          </a:bodyPr>
          <a:lstStyle/>
          <a:p>
            <a:r>
              <a:rPr lang="en-US" sz="3200"/>
              <a:t>GROUP BY</a:t>
            </a:r>
          </a:p>
        </p:txBody>
      </p:sp>
      <p:sp>
        <p:nvSpPr>
          <p:cNvPr id="35" name="Rectangle 2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6" name="Rectangle 3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FA7A478-F9E8-F3E3-0D7A-31FBB7AA9947}"/>
              </a:ext>
            </a:extLst>
          </p:cNvPr>
          <p:cNvSpPr>
            <a:spLocks noGrp="1"/>
          </p:cNvSpPr>
          <p:nvPr>
            <p:ph idx="1"/>
          </p:nvPr>
        </p:nvSpPr>
        <p:spPr>
          <a:xfrm>
            <a:off x="5351164" y="586822"/>
            <a:ext cx="6002636" cy="1645920"/>
          </a:xfrm>
        </p:spPr>
        <p:txBody>
          <a:bodyPr anchor="ctr">
            <a:normAutofit/>
          </a:bodyPr>
          <a:lstStyle/>
          <a:p>
            <a:r>
              <a:rPr lang="en-US" sz="1500" b="1">
                <a:latin typeface="Times New Roman" panose="02020603050405020304" pitchFamily="18" charset="0"/>
                <a:cs typeface="Times New Roman" panose="02020603050405020304" pitchFamily="18" charset="0"/>
              </a:rPr>
              <a:t>Retrieves</a:t>
            </a:r>
            <a:r>
              <a:rPr lang="en-US" sz="1500">
                <a:latin typeface="Times New Roman" panose="02020603050405020304" pitchFamily="18" charset="0"/>
                <a:cs typeface="Times New Roman" panose="02020603050405020304" pitchFamily="18" charset="0"/>
              </a:rPr>
              <a:t>: Location_ID and average temperature for each location.</a:t>
            </a:r>
            <a:br>
              <a:rPr lang="en-US" sz="1500">
                <a:latin typeface="Times New Roman" panose="02020603050405020304" pitchFamily="18" charset="0"/>
                <a:cs typeface="Times New Roman" panose="02020603050405020304" pitchFamily="18" charset="0"/>
              </a:rPr>
            </a:br>
            <a:br>
              <a:rPr lang="en-US" sz="1500"/>
            </a:br>
            <a:r>
              <a:rPr lang="en-US" sz="1500" b="1">
                <a:latin typeface="Times New Roman" panose="02020603050405020304" pitchFamily="18" charset="0"/>
                <a:cs typeface="Times New Roman" panose="02020603050405020304" pitchFamily="18" charset="0"/>
              </a:rPr>
              <a:t>SELECT Location_ID, AVG(Temperature) AS Average_Temperature</a:t>
            </a:r>
          </a:p>
          <a:p>
            <a:r>
              <a:rPr lang="en-US" sz="1500" b="1">
                <a:latin typeface="Times New Roman" panose="02020603050405020304" pitchFamily="18" charset="0"/>
                <a:cs typeface="Times New Roman" panose="02020603050405020304" pitchFamily="18" charset="0"/>
              </a:rPr>
              <a:t>FROM Weather</a:t>
            </a:r>
          </a:p>
          <a:p>
            <a:r>
              <a:rPr lang="en-US" sz="1500" b="1">
                <a:latin typeface="Times New Roman" panose="02020603050405020304" pitchFamily="18" charset="0"/>
                <a:cs typeface="Times New Roman" panose="02020603050405020304" pitchFamily="18" charset="0"/>
              </a:rPr>
              <a:t>GROUP BY Location_ID;</a:t>
            </a:r>
          </a:p>
          <a:p>
            <a:endParaRPr lang="en-US" sz="1500"/>
          </a:p>
        </p:txBody>
      </p:sp>
      <p:pic>
        <p:nvPicPr>
          <p:cNvPr id="5" name="Picture 4">
            <a:extLst>
              <a:ext uri="{FF2B5EF4-FFF2-40B4-BE49-F238E27FC236}">
                <a16:creationId xmlns:a16="http://schemas.microsoft.com/office/drawing/2014/main" id="{A1D297EC-31BD-EDFD-A27F-C1405F2C846A}"/>
              </a:ext>
            </a:extLst>
          </p:cNvPr>
          <p:cNvPicPr>
            <a:picLocks noChangeAspect="1"/>
          </p:cNvPicPr>
          <p:nvPr/>
        </p:nvPicPr>
        <p:blipFill>
          <a:blip r:embed="rId2"/>
          <a:stretch>
            <a:fillRect/>
          </a:stretch>
        </p:blipFill>
        <p:spPr>
          <a:xfrm>
            <a:off x="1757977" y="2734056"/>
            <a:ext cx="8764438" cy="3483864"/>
          </a:xfrm>
          <a:prstGeom prst="rect">
            <a:avLst/>
          </a:prstGeom>
        </p:spPr>
      </p:pic>
    </p:spTree>
    <p:extLst>
      <p:ext uri="{BB962C8B-B14F-4D97-AF65-F5344CB8AC3E}">
        <p14:creationId xmlns:p14="http://schemas.microsoft.com/office/powerpoint/2010/main" val="3019106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ADB5B3-EE9F-79D6-8789-E608189BA065}"/>
              </a:ext>
            </a:extLst>
          </p:cNvPr>
          <p:cNvSpPr>
            <a:spLocks noGrp="1"/>
          </p:cNvSpPr>
          <p:nvPr>
            <p:ph type="title"/>
          </p:nvPr>
        </p:nvSpPr>
        <p:spPr>
          <a:xfrm>
            <a:off x="1046746" y="641850"/>
            <a:ext cx="3611880" cy="1535865"/>
          </a:xfrm>
        </p:spPr>
        <p:txBody>
          <a:bodyPr>
            <a:normAutofit/>
          </a:bodyPr>
          <a:lstStyle/>
          <a:p>
            <a:r>
              <a:rPr lang="en-US" sz="3200"/>
              <a:t>LIKE</a:t>
            </a:r>
          </a:p>
        </p:txBody>
      </p:sp>
      <p:sp>
        <p:nvSpPr>
          <p:cNvPr id="42" name="Rectangle 4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4" name="Rectangle 4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8E4103A-721C-6940-7863-FA278BDCF1FB}"/>
              </a:ext>
            </a:extLst>
          </p:cNvPr>
          <p:cNvSpPr>
            <a:spLocks noGrp="1"/>
          </p:cNvSpPr>
          <p:nvPr>
            <p:ph idx="1"/>
          </p:nvPr>
        </p:nvSpPr>
        <p:spPr>
          <a:xfrm>
            <a:off x="5300640" y="641850"/>
            <a:ext cx="6053160" cy="1535865"/>
          </a:xfrm>
        </p:spPr>
        <p:txBody>
          <a:bodyPr anchor="ctr">
            <a:normAutofit/>
          </a:bodyPr>
          <a:lstStyle/>
          <a:p>
            <a:pPr marL="0" indent="0">
              <a:buNone/>
            </a:pPr>
            <a:r>
              <a:rPr lang="en-US" sz="1800" b="1"/>
              <a:t>Retrieves</a:t>
            </a:r>
            <a:r>
              <a:rPr lang="en-US" sz="1800"/>
              <a:t>: All details of farmers whose names start with 'M’.</a:t>
            </a:r>
            <a:br>
              <a:rPr lang="en-US" sz="1800"/>
            </a:br>
            <a:br>
              <a:rPr lang="en-US" sz="1800"/>
            </a:br>
            <a:r>
              <a:rPr lang="en-US" sz="1800"/>
              <a:t>SELECT * FROM Farmer</a:t>
            </a:r>
          </a:p>
          <a:p>
            <a:r>
              <a:rPr lang="en-US" sz="1800"/>
              <a:t>WHERE Name LIKE 'M%';</a:t>
            </a:r>
          </a:p>
          <a:p>
            <a:endParaRPr lang="en-US" sz="1800"/>
          </a:p>
        </p:txBody>
      </p:sp>
      <p:pic>
        <p:nvPicPr>
          <p:cNvPr id="5" name="Picture 4">
            <a:extLst>
              <a:ext uri="{FF2B5EF4-FFF2-40B4-BE49-F238E27FC236}">
                <a16:creationId xmlns:a16="http://schemas.microsoft.com/office/drawing/2014/main" id="{86D3C11D-D4AF-B610-4FA4-70503CD2773E}"/>
              </a:ext>
            </a:extLst>
          </p:cNvPr>
          <p:cNvPicPr>
            <a:picLocks noChangeAspect="1"/>
          </p:cNvPicPr>
          <p:nvPr/>
        </p:nvPicPr>
        <p:blipFill>
          <a:blip r:embed="rId2"/>
          <a:srcRect r="1" b="11472"/>
          <a:stretch/>
        </p:blipFill>
        <p:spPr>
          <a:xfrm>
            <a:off x="554416" y="2731167"/>
            <a:ext cx="11167447" cy="3484983"/>
          </a:xfrm>
          <a:prstGeom prst="rect">
            <a:avLst/>
          </a:prstGeom>
        </p:spPr>
      </p:pic>
    </p:spTree>
    <p:extLst>
      <p:ext uri="{BB962C8B-B14F-4D97-AF65-F5344CB8AC3E}">
        <p14:creationId xmlns:p14="http://schemas.microsoft.com/office/powerpoint/2010/main" val="3668029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BBA189-2D31-C549-1A5A-93044B81198C}"/>
              </a:ext>
            </a:extLst>
          </p:cNvPr>
          <p:cNvSpPr>
            <a:spLocks noGrp="1"/>
          </p:cNvSpPr>
          <p:nvPr>
            <p:ph type="title"/>
          </p:nvPr>
        </p:nvSpPr>
        <p:spPr>
          <a:xfrm>
            <a:off x="1046746" y="641850"/>
            <a:ext cx="3611880" cy="1535865"/>
          </a:xfrm>
        </p:spPr>
        <p:txBody>
          <a:bodyPr>
            <a:normAutofit/>
          </a:bodyPr>
          <a:lstStyle/>
          <a:p>
            <a:r>
              <a:rPr lang="en-US" sz="3200" dirty="0"/>
              <a:t>INTERMEDIATE</a:t>
            </a:r>
            <a:br>
              <a:rPr lang="en-US" sz="3200" dirty="0"/>
            </a:br>
            <a:br>
              <a:rPr lang="en-US" sz="3200" dirty="0"/>
            </a:br>
            <a:r>
              <a:rPr lang="en-US" sz="3200" dirty="0"/>
              <a:t>INNER JOIN</a:t>
            </a:r>
          </a:p>
        </p:txBody>
      </p:sp>
      <p:sp>
        <p:nvSpPr>
          <p:cNvPr id="24" name="Rectangle 2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E2D2AED-CA40-50DA-803D-C7437B432939}"/>
              </a:ext>
            </a:extLst>
          </p:cNvPr>
          <p:cNvSpPr>
            <a:spLocks noGrp="1"/>
          </p:cNvSpPr>
          <p:nvPr>
            <p:ph idx="1"/>
          </p:nvPr>
        </p:nvSpPr>
        <p:spPr>
          <a:xfrm>
            <a:off x="5300640" y="365125"/>
            <a:ext cx="6053160" cy="2201093"/>
          </a:xfrm>
        </p:spPr>
        <p:txBody>
          <a:bodyPr anchor="ctr">
            <a:normAutofit/>
          </a:bodyPr>
          <a:lstStyle/>
          <a:p>
            <a:r>
              <a:rPr lang="en-US" sz="1200" b="1" dirty="0">
                <a:latin typeface="Times New Roman" panose="02020603050405020304" pitchFamily="18" charset="0"/>
                <a:cs typeface="Times New Roman" panose="02020603050405020304" pitchFamily="18" charset="0"/>
              </a:rPr>
              <a:t>Retrieves: Names of farmers and names of crops they have produced by joining the Farmer, </a:t>
            </a:r>
            <a:r>
              <a:rPr lang="en-US" sz="1200" b="1" dirty="0" err="1">
                <a:latin typeface="Times New Roman" panose="02020603050405020304" pitchFamily="18" charset="0"/>
                <a:cs typeface="Times New Roman" panose="02020603050405020304" pitchFamily="18" charset="0"/>
              </a:rPr>
              <a:t>Farmer_Land</a:t>
            </a:r>
            <a:r>
              <a:rPr lang="en-US" sz="1200" b="1" dirty="0">
                <a:latin typeface="Times New Roman" panose="02020603050405020304" pitchFamily="18" charset="0"/>
                <a:cs typeface="Times New Roman" panose="02020603050405020304" pitchFamily="18" charset="0"/>
              </a:rPr>
              <a:t>, Production, and Crop tables.</a:t>
            </a:r>
            <a:br>
              <a:rPr lang="en-US" sz="1200" b="1" dirty="0">
                <a:latin typeface="Times New Roman" panose="02020603050405020304" pitchFamily="18" charset="0"/>
                <a:cs typeface="Times New Roman" panose="02020603050405020304" pitchFamily="18" charset="0"/>
              </a:rPr>
            </a:br>
            <a:br>
              <a:rPr lang="en-US" sz="1200" b="1" dirty="0">
                <a:latin typeface="Times New Roman" panose="02020603050405020304" pitchFamily="18" charset="0"/>
                <a:cs typeface="Times New Roman" panose="02020603050405020304" pitchFamily="18" charset="0"/>
              </a:rPr>
            </a:br>
            <a:br>
              <a:rPr lang="en-US" sz="1200" b="1"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SELECT </a:t>
            </a:r>
            <a:r>
              <a:rPr lang="en-US" sz="1200" b="1" dirty="0" err="1">
                <a:latin typeface="Times New Roman" panose="02020603050405020304" pitchFamily="18" charset="0"/>
                <a:cs typeface="Times New Roman" panose="02020603050405020304" pitchFamily="18" charset="0"/>
              </a:rPr>
              <a:t>Farmer.Name</a:t>
            </a:r>
            <a:r>
              <a:rPr lang="en-US" sz="1200" b="1" dirty="0">
                <a:latin typeface="Times New Roman" panose="02020603050405020304" pitchFamily="18" charset="0"/>
                <a:cs typeface="Times New Roman" panose="02020603050405020304" pitchFamily="18" charset="0"/>
              </a:rPr>
              <a:t> AS </a:t>
            </a:r>
            <a:r>
              <a:rPr lang="en-US" sz="1200" b="1" dirty="0" err="1">
                <a:latin typeface="Times New Roman" panose="02020603050405020304" pitchFamily="18" charset="0"/>
                <a:cs typeface="Times New Roman" panose="02020603050405020304" pitchFamily="18" charset="0"/>
              </a:rPr>
              <a:t>Farmer_Name</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Crop.Name</a:t>
            </a:r>
            <a:r>
              <a:rPr lang="en-US" sz="1200" b="1" dirty="0">
                <a:latin typeface="Times New Roman" panose="02020603050405020304" pitchFamily="18" charset="0"/>
                <a:cs typeface="Times New Roman" panose="02020603050405020304" pitchFamily="18" charset="0"/>
              </a:rPr>
              <a:t> AS </a:t>
            </a:r>
            <a:r>
              <a:rPr lang="en-US" sz="1200" b="1" dirty="0" err="1">
                <a:latin typeface="Times New Roman" panose="02020603050405020304" pitchFamily="18" charset="0"/>
                <a:cs typeface="Times New Roman" panose="02020603050405020304" pitchFamily="18" charset="0"/>
              </a:rPr>
              <a:t>Crop_Name</a:t>
            </a:r>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FROM Farmer</a:t>
            </a:r>
          </a:p>
          <a:p>
            <a:r>
              <a:rPr lang="en-US" sz="1200" b="1" dirty="0">
                <a:latin typeface="Times New Roman" panose="02020603050405020304" pitchFamily="18" charset="0"/>
                <a:cs typeface="Times New Roman" panose="02020603050405020304" pitchFamily="18" charset="0"/>
              </a:rPr>
              <a:t>INNER JOIN </a:t>
            </a:r>
            <a:r>
              <a:rPr lang="en-US" sz="1200" b="1" dirty="0" err="1">
                <a:latin typeface="Times New Roman" panose="02020603050405020304" pitchFamily="18" charset="0"/>
                <a:cs typeface="Times New Roman" panose="02020603050405020304" pitchFamily="18" charset="0"/>
              </a:rPr>
              <a:t>Farmer_Land</a:t>
            </a:r>
            <a:r>
              <a:rPr lang="en-US" sz="1200" b="1" dirty="0">
                <a:latin typeface="Times New Roman" panose="02020603050405020304" pitchFamily="18" charset="0"/>
                <a:cs typeface="Times New Roman" panose="02020603050405020304" pitchFamily="18" charset="0"/>
              </a:rPr>
              <a:t> ON </a:t>
            </a:r>
            <a:r>
              <a:rPr lang="en-US" sz="1200" b="1" dirty="0" err="1">
                <a:latin typeface="Times New Roman" panose="02020603050405020304" pitchFamily="18" charset="0"/>
                <a:cs typeface="Times New Roman" panose="02020603050405020304" pitchFamily="18" charset="0"/>
              </a:rPr>
              <a:t>Farmer.Farmer_ID</a:t>
            </a:r>
            <a:r>
              <a:rPr lang="en-US" sz="1200" b="1" dirty="0">
                <a:latin typeface="Times New Roman" panose="02020603050405020304" pitchFamily="18" charset="0"/>
                <a:cs typeface="Times New Roman" panose="02020603050405020304" pitchFamily="18" charset="0"/>
              </a:rPr>
              <a:t> = </a:t>
            </a:r>
            <a:r>
              <a:rPr lang="en-US" sz="1200" b="1" dirty="0" err="1">
                <a:latin typeface="Times New Roman" panose="02020603050405020304" pitchFamily="18" charset="0"/>
                <a:cs typeface="Times New Roman" panose="02020603050405020304" pitchFamily="18" charset="0"/>
              </a:rPr>
              <a:t>Farmer_Land.Farmer_ID</a:t>
            </a:r>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INNER JOIN Production ON </a:t>
            </a:r>
            <a:r>
              <a:rPr lang="en-US" sz="1200" b="1" dirty="0" err="1">
                <a:latin typeface="Times New Roman" panose="02020603050405020304" pitchFamily="18" charset="0"/>
                <a:cs typeface="Times New Roman" panose="02020603050405020304" pitchFamily="18" charset="0"/>
              </a:rPr>
              <a:t>Farmer_Land.Land_ID</a:t>
            </a:r>
            <a:r>
              <a:rPr lang="en-US" sz="1200" b="1" dirty="0">
                <a:latin typeface="Times New Roman" panose="02020603050405020304" pitchFamily="18" charset="0"/>
                <a:cs typeface="Times New Roman" panose="02020603050405020304" pitchFamily="18" charset="0"/>
              </a:rPr>
              <a:t> = </a:t>
            </a:r>
            <a:r>
              <a:rPr lang="en-US" sz="1200" b="1" dirty="0" err="1">
                <a:latin typeface="Times New Roman" panose="02020603050405020304" pitchFamily="18" charset="0"/>
                <a:cs typeface="Times New Roman" panose="02020603050405020304" pitchFamily="18" charset="0"/>
              </a:rPr>
              <a:t>Production.Land_ID</a:t>
            </a:r>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INNER JOIN Crop ON </a:t>
            </a:r>
            <a:r>
              <a:rPr lang="en-US" sz="1200" b="1" dirty="0" err="1">
                <a:latin typeface="Times New Roman" panose="02020603050405020304" pitchFamily="18" charset="0"/>
                <a:cs typeface="Times New Roman" panose="02020603050405020304" pitchFamily="18" charset="0"/>
              </a:rPr>
              <a:t>Production.Crop_ID</a:t>
            </a:r>
            <a:r>
              <a:rPr lang="en-US" sz="1200" b="1" dirty="0">
                <a:latin typeface="Times New Roman" panose="02020603050405020304" pitchFamily="18" charset="0"/>
                <a:cs typeface="Times New Roman" panose="02020603050405020304" pitchFamily="18" charset="0"/>
              </a:rPr>
              <a:t> = </a:t>
            </a:r>
            <a:r>
              <a:rPr lang="en-US" sz="1200" b="1" dirty="0" err="1">
                <a:latin typeface="Times New Roman" panose="02020603050405020304" pitchFamily="18" charset="0"/>
                <a:cs typeface="Times New Roman" panose="02020603050405020304" pitchFamily="18" charset="0"/>
              </a:rPr>
              <a:t>Crop.Crop_ID</a:t>
            </a:r>
            <a:r>
              <a:rPr lang="en-US" sz="1200" b="1" dirty="0">
                <a:latin typeface="Times New Roman" panose="02020603050405020304" pitchFamily="18" charset="0"/>
                <a:cs typeface="Times New Roman" panose="02020603050405020304" pitchFamily="18" charset="0"/>
              </a:rPr>
              <a:t>;</a:t>
            </a:r>
          </a:p>
          <a:p>
            <a:endParaRPr lang="en-US" sz="700" dirty="0"/>
          </a:p>
        </p:txBody>
      </p:sp>
      <p:pic>
        <p:nvPicPr>
          <p:cNvPr id="5" name="Picture 4" descr="A screenshot of a computer&#10;&#10;Description automatically generated">
            <a:extLst>
              <a:ext uri="{FF2B5EF4-FFF2-40B4-BE49-F238E27FC236}">
                <a16:creationId xmlns:a16="http://schemas.microsoft.com/office/drawing/2014/main" id="{0F2B99BE-715B-0C94-586D-1AC804B66ECD}"/>
              </a:ext>
            </a:extLst>
          </p:cNvPr>
          <p:cNvPicPr>
            <a:picLocks noChangeAspect="1"/>
          </p:cNvPicPr>
          <p:nvPr/>
        </p:nvPicPr>
        <p:blipFill>
          <a:blip r:embed="rId2"/>
          <a:srcRect r="1" b="32160"/>
          <a:stretch/>
        </p:blipFill>
        <p:spPr>
          <a:xfrm>
            <a:off x="554416" y="2731167"/>
            <a:ext cx="11167447" cy="3484983"/>
          </a:xfrm>
          <a:prstGeom prst="rect">
            <a:avLst/>
          </a:prstGeom>
        </p:spPr>
      </p:pic>
    </p:spTree>
    <p:extLst>
      <p:ext uri="{BB962C8B-B14F-4D97-AF65-F5344CB8AC3E}">
        <p14:creationId xmlns:p14="http://schemas.microsoft.com/office/powerpoint/2010/main" val="3717480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6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Rectangle 7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AD2A5A-CE93-F7C7-B50B-53CE0130A894}"/>
              </a:ext>
            </a:extLst>
          </p:cNvPr>
          <p:cNvSpPr>
            <a:spLocks noGrp="1"/>
          </p:cNvSpPr>
          <p:nvPr>
            <p:ph type="title"/>
          </p:nvPr>
        </p:nvSpPr>
        <p:spPr>
          <a:xfrm>
            <a:off x="1046746" y="586822"/>
            <a:ext cx="3560252" cy="1645920"/>
          </a:xfrm>
        </p:spPr>
        <p:txBody>
          <a:bodyPr>
            <a:normAutofit/>
          </a:bodyPr>
          <a:lstStyle/>
          <a:p>
            <a:r>
              <a:rPr lang="en-US" sz="3200" dirty="0"/>
              <a:t>RIGHT JOIN</a:t>
            </a:r>
          </a:p>
        </p:txBody>
      </p:sp>
      <p:sp>
        <p:nvSpPr>
          <p:cNvPr id="79" name="Rectangle 7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80" name="Rectangle 7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2BF2827-D65A-C9F3-FDB1-233433D880D0}"/>
              </a:ext>
            </a:extLst>
          </p:cNvPr>
          <p:cNvSpPr>
            <a:spLocks noGrp="1"/>
          </p:cNvSpPr>
          <p:nvPr>
            <p:ph idx="1"/>
          </p:nvPr>
        </p:nvSpPr>
        <p:spPr>
          <a:xfrm>
            <a:off x="5343124" y="586822"/>
            <a:ext cx="6010676" cy="1645920"/>
          </a:xfrm>
        </p:spPr>
        <p:txBody>
          <a:bodyPr anchor="ctr">
            <a:normAutofit fontScale="92500" lnSpcReduction="20000"/>
          </a:bodyPr>
          <a:lstStyle/>
          <a:p>
            <a:r>
              <a:rPr lang="en-US" sz="1400" b="1" dirty="0">
                <a:latin typeface="Times New Roman" panose="02020603050405020304" pitchFamily="18" charset="0"/>
                <a:cs typeface="Times New Roman" panose="02020603050405020304" pitchFamily="18" charset="0"/>
              </a:rPr>
              <a:t>Retrieves: All lands and the names of farmers farming those lands, including lands that are not farmed by any farmer, by joining Land, </a:t>
            </a:r>
            <a:r>
              <a:rPr lang="en-US" sz="1400" b="1" dirty="0" err="1">
                <a:latin typeface="Times New Roman" panose="02020603050405020304" pitchFamily="18" charset="0"/>
                <a:cs typeface="Times New Roman" panose="02020603050405020304" pitchFamily="18" charset="0"/>
              </a:rPr>
              <a:t>Farmer_Land</a:t>
            </a:r>
            <a:r>
              <a:rPr lang="en-US" sz="1400" b="1" dirty="0">
                <a:latin typeface="Times New Roman" panose="02020603050405020304" pitchFamily="18" charset="0"/>
                <a:cs typeface="Times New Roman" panose="02020603050405020304" pitchFamily="18" charset="0"/>
              </a:rPr>
              <a:t>, and Farmer tables.</a:t>
            </a:r>
            <a:br>
              <a:rPr lang="en-US" sz="1400" b="1" dirty="0">
                <a:latin typeface="Times New Roman" panose="02020603050405020304" pitchFamily="18" charset="0"/>
                <a:cs typeface="Times New Roman" panose="02020603050405020304" pitchFamily="18" charset="0"/>
              </a:rPr>
            </a:br>
            <a:br>
              <a:rPr lang="en-US" sz="1400" b="1"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SELECT Land.*, </a:t>
            </a:r>
            <a:r>
              <a:rPr lang="en-US" sz="1400" b="1" dirty="0" err="1">
                <a:latin typeface="Times New Roman" panose="02020603050405020304" pitchFamily="18" charset="0"/>
                <a:cs typeface="Times New Roman" panose="02020603050405020304" pitchFamily="18" charset="0"/>
              </a:rPr>
              <a:t>Farmer.Name</a:t>
            </a:r>
            <a:r>
              <a:rPr lang="en-US" sz="1400" b="1" dirty="0">
                <a:latin typeface="Times New Roman" panose="02020603050405020304" pitchFamily="18" charset="0"/>
                <a:cs typeface="Times New Roman" panose="02020603050405020304" pitchFamily="18" charset="0"/>
              </a:rPr>
              <a:t> AS </a:t>
            </a:r>
            <a:r>
              <a:rPr lang="en-US" sz="1400" b="1" dirty="0" err="1">
                <a:latin typeface="Times New Roman" panose="02020603050405020304" pitchFamily="18" charset="0"/>
                <a:cs typeface="Times New Roman" panose="02020603050405020304" pitchFamily="18" charset="0"/>
              </a:rPr>
              <a:t>Farmer_Name</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FROM Land</a:t>
            </a:r>
          </a:p>
          <a:p>
            <a:r>
              <a:rPr lang="en-US" sz="1400" b="1" dirty="0">
                <a:latin typeface="Times New Roman" panose="02020603050405020304" pitchFamily="18" charset="0"/>
                <a:cs typeface="Times New Roman" panose="02020603050405020304" pitchFamily="18" charset="0"/>
              </a:rPr>
              <a:t>RIGHT JOIN </a:t>
            </a:r>
            <a:r>
              <a:rPr lang="en-US" sz="1400" b="1" dirty="0" err="1">
                <a:latin typeface="Times New Roman" panose="02020603050405020304" pitchFamily="18" charset="0"/>
                <a:cs typeface="Times New Roman" panose="02020603050405020304" pitchFamily="18" charset="0"/>
              </a:rPr>
              <a:t>Farmer_Land</a:t>
            </a:r>
            <a:r>
              <a:rPr lang="en-US" sz="1400" b="1" dirty="0">
                <a:latin typeface="Times New Roman" panose="02020603050405020304" pitchFamily="18" charset="0"/>
                <a:cs typeface="Times New Roman" panose="02020603050405020304" pitchFamily="18" charset="0"/>
              </a:rPr>
              <a:t> ON </a:t>
            </a:r>
            <a:r>
              <a:rPr lang="en-US" sz="1400" b="1" dirty="0" err="1">
                <a:latin typeface="Times New Roman" panose="02020603050405020304" pitchFamily="18" charset="0"/>
                <a:cs typeface="Times New Roman" panose="02020603050405020304" pitchFamily="18" charset="0"/>
              </a:rPr>
              <a:t>Land.Land_ID</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Farmer_Land.Land_ID</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LEFT JOIN Farmer ON </a:t>
            </a:r>
            <a:r>
              <a:rPr lang="en-US" sz="1400" b="1" dirty="0" err="1">
                <a:latin typeface="Times New Roman" panose="02020603050405020304" pitchFamily="18" charset="0"/>
                <a:cs typeface="Times New Roman" panose="02020603050405020304" pitchFamily="18" charset="0"/>
              </a:rPr>
              <a:t>Farmer_Land.Farmer_ID</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Farmer.Farmer_ID</a:t>
            </a:r>
            <a:r>
              <a:rPr lang="en-US" sz="1400" b="1" dirty="0">
                <a:latin typeface="Times New Roman" panose="02020603050405020304" pitchFamily="18" charset="0"/>
                <a:cs typeface="Times New Roman" panose="02020603050405020304" pitchFamily="18" charset="0"/>
              </a:rPr>
              <a:t>;</a:t>
            </a:r>
          </a:p>
          <a:p>
            <a:endParaRPr lang="en-US" sz="1100" dirty="0"/>
          </a:p>
        </p:txBody>
      </p:sp>
      <p:pic>
        <p:nvPicPr>
          <p:cNvPr id="5" name="Picture 4" descr="A white text on a black background&#10;&#10;Description automatically generated">
            <a:extLst>
              <a:ext uri="{FF2B5EF4-FFF2-40B4-BE49-F238E27FC236}">
                <a16:creationId xmlns:a16="http://schemas.microsoft.com/office/drawing/2014/main" id="{12137F7A-D9E3-4EEE-2D2F-82DAF5F9EA1C}"/>
              </a:ext>
            </a:extLst>
          </p:cNvPr>
          <p:cNvPicPr>
            <a:picLocks noChangeAspect="1"/>
          </p:cNvPicPr>
          <p:nvPr/>
        </p:nvPicPr>
        <p:blipFill>
          <a:blip r:embed="rId2"/>
          <a:stretch>
            <a:fillRect/>
          </a:stretch>
        </p:blipFill>
        <p:spPr>
          <a:xfrm>
            <a:off x="3015654" y="2734056"/>
            <a:ext cx="6249083" cy="3483864"/>
          </a:xfrm>
          <a:prstGeom prst="rect">
            <a:avLst/>
          </a:prstGeom>
        </p:spPr>
      </p:pic>
    </p:spTree>
    <p:extLst>
      <p:ext uri="{BB962C8B-B14F-4D97-AF65-F5344CB8AC3E}">
        <p14:creationId xmlns:p14="http://schemas.microsoft.com/office/powerpoint/2010/main" val="3473154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C2736-69BC-4551-73FE-4991B2E7E6E7}"/>
              </a:ext>
            </a:extLst>
          </p:cNvPr>
          <p:cNvSpPr>
            <a:spLocks noGrp="1"/>
          </p:cNvSpPr>
          <p:nvPr>
            <p:ph type="title"/>
          </p:nvPr>
        </p:nvSpPr>
        <p:spPr>
          <a:xfrm>
            <a:off x="411480" y="905115"/>
            <a:ext cx="4443154" cy="850533"/>
          </a:xfrm>
        </p:spPr>
        <p:txBody>
          <a:bodyPr anchor="b">
            <a:normAutofit fontScale="90000"/>
          </a:bodyPr>
          <a:lstStyle/>
          <a:p>
            <a:r>
              <a:rPr lang="en-US" sz="3400" dirty="0"/>
              <a:t>ADVANCED </a:t>
            </a:r>
            <a:br>
              <a:rPr lang="en-US" sz="3400" dirty="0"/>
            </a:br>
            <a:r>
              <a:rPr lang="en-US" sz="3400" dirty="0">
                <a:latin typeface="Times New Roman" panose="02020603050405020304" pitchFamily="18" charset="0"/>
                <a:cs typeface="Times New Roman" panose="02020603050405020304" pitchFamily="18" charset="0"/>
              </a:rPr>
              <a:t>NESTED INNER JOIN:</a:t>
            </a:r>
            <a:endParaRPr lang="en-US" sz="3400" dirty="0"/>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0A76DFB-47FD-F221-C6A2-115A1A3EC32A}"/>
              </a:ext>
            </a:extLst>
          </p:cNvPr>
          <p:cNvSpPr>
            <a:spLocks noGrp="1"/>
          </p:cNvSpPr>
          <p:nvPr>
            <p:ph idx="1"/>
          </p:nvPr>
        </p:nvSpPr>
        <p:spPr>
          <a:xfrm>
            <a:off x="411480" y="1961928"/>
            <a:ext cx="11369040" cy="4784265"/>
          </a:xfrm>
        </p:spPr>
        <p:txBody>
          <a:bodyPr>
            <a:normAutofit lnSpcReduction="10000"/>
          </a:bodyPr>
          <a:lstStyle/>
          <a:p>
            <a:r>
              <a:rPr lang="en-US" sz="1600" b="1" dirty="0">
                <a:latin typeface="Times New Roman" panose="02020603050405020304" pitchFamily="18" charset="0"/>
                <a:cs typeface="Times New Roman" panose="02020603050405020304" pitchFamily="18" charset="0"/>
              </a:rPr>
              <a:t>Retrieves: The average temperature for the locations where crops are produced and the total sales quantity for those crops by combining nested joins and a subquery.</a:t>
            </a:r>
          </a:p>
          <a:p>
            <a:r>
              <a:rPr lang="en-US" sz="1400" b="1" dirty="0">
                <a:latin typeface="Times New Roman" panose="02020603050405020304" pitchFamily="18" charset="0"/>
                <a:cs typeface="Times New Roman" panose="02020603050405020304" pitchFamily="18" charset="0"/>
              </a:rPr>
              <a:t>SELECT </a:t>
            </a:r>
            <a:r>
              <a:rPr lang="en-US" sz="1400" b="1" dirty="0" err="1">
                <a:latin typeface="Times New Roman" panose="02020603050405020304" pitchFamily="18" charset="0"/>
                <a:cs typeface="Times New Roman" panose="02020603050405020304" pitchFamily="18" charset="0"/>
              </a:rPr>
              <a:t>Crop.Name</a:t>
            </a:r>
            <a:r>
              <a:rPr lang="en-US" sz="1400" b="1" dirty="0">
                <a:latin typeface="Times New Roman" panose="02020603050405020304" pitchFamily="18" charset="0"/>
                <a:cs typeface="Times New Roman" panose="02020603050405020304" pitchFamily="18" charset="0"/>
              </a:rPr>
              <a:t> AS </a:t>
            </a:r>
            <a:r>
              <a:rPr lang="en-US" sz="1400" b="1" dirty="0" err="1">
                <a:latin typeface="Times New Roman" panose="02020603050405020304" pitchFamily="18" charset="0"/>
                <a:cs typeface="Times New Roman" panose="02020603050405020304" pitchFamily="18" charset="0"/>
              </a:rPr>
              <a:t>Crop_Name</a:t>
            </a:r>
            <a:r>
              <a:rPr lang="en-US" sz="1400" b="1" dirty="0">
                <a:latin typeface="Times New Roman" panose="02020603050405020304" pitchFamily="18" charset="0"/>
                <a:cs typeface="Times New Roman" panose="02020603050405020304" pitchFamily="18" charset="0"/>
              </a:rPr>
              <a:t>, AVG(</a:t>
            </a:r>
            <a:r>
              <a:rPr lang="en-US" sz="1400" b="1" dirty="0" err="1">
                <a:latin typeface="Times New Roman" panose="02020603050405020304" pitchFamily="18" charset="0"/>
                <a:cs typeface="Times New Roman" panose="02020603050405020304" pitchFamily="18" charset="0"/>
              </a:rPr>
              <a:t>Weather.Temperature</a:t>
            </a:r>
            <a:r>
              <a:rPr lang="en-US" sz="1400" b="1" dirty="0">
                <a:latin typeface="Times New Roman" panose="02020603050405020304" pitchFamily="18" charset="0"/>
                <a:cs typeface="Times New Roman" panose="02020603050405020304" pitchFamily="18" charset="0"/>
              </a:rPr>
              <a:t>) AS </a:t>
            </a:r>
            <a:r>
              <a:rPr lang="en-US" sz="1400" b="1" dirty="0" err="1">
                <a:latin typeface="Times New Roman" panose="02020603050405020304" pitchFamily="18" charset="0"/>
                <a:cs typeface="Times New Roman" panose="02020603050405020304" pitchFamily="18" charset="0"/>
              </a:rPr>
              <a:t>Average_Temperature</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SalesDetails.Total_Sales_Quantity</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FROM Crop</a:t>
            </a:r>
          </a:p>
          <a:p>
            <a:r>
              <a:rPr lang="en-US" sz="1400" b="1" dirty="0">
                <a:latin typeface="Times New Roman" panose="02020603050405020304" pitchFamily="18" charset="0"/>
                <a:cs typeface="Times New Roman" panose="02020603050405020304" pitchFamily="18" charset="0"/>
              </a:rPr>
              <a:t>INNER JOIN Production ON </a:t>
            </a:r>
            <a:r>
              <a:rPr lang="en-US" sz="1400" b="1" dirty="0" err="1">
                <a:latin typeface="Times New Roman" panose="02020603050405020304" pitchFamily="18" charset="0"/>
                <a:cs typeface="Times New Roman" panose="02020603050405020304" pitchFamily="18" charset="0"/>
              </a:rPr>
              <a:t>Crop.Crop_ID</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Production.Crop_ID</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INNER JOIN (</a:t>
            </a:r>
          </a:p>
          <a:p>
            <a:r>
              <a:rPr lang="en-US" sz="1400" b="1" dirty="0">
                <a:latin typeface="Times New Roman" panose="02020603050405020304" pitchFamily="18" charset="0"/>
                <a:cs typeface="Times New Roman" panose="02020603050405020304" pitchFamily="18" charset="0"/>
              </a:rPr>
              <a:t>    SELECT </a:t>
            </a:r>
            <a:r>
              <a:rPr lang="en-US" sz="1400" b="1" dirty="0" err="1">
                <a:latin typeface="Times New Roman" panose="02020603050405020304" pitchFamily="18" charset="0"/>
                <a:cs typeface="Times New Roman" panose="02020603050405020304" pitchFamily="18" charset="0"/>
              </a:rPr>
              <a:t>Land.Land_ID</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Location_ID</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    FROM Land</a:t>
            </a:r>
          </a:p>
          <a:p>
            <a:r>
              <a:rPr lang="en-US" sz="1400" b="1" dirty="0">
                <a:latin typeface="Times New Roman" panose="02020603050405020304" pitchFamily="18" charset="0"/>
                <a:cs typeface="Times New Roman" panose="02020603050405020304" pitchFamily="18" charset="0"/>
              </a:rPr>
              <a:t>) AS </a:t>
            </a:r>
            <a:r>
              <a:rPr lang="en-US" sz="1400" b="1" dirty="0" err="1">
                <a:latin typeface="Times New Roman" panose="02020603050405020304" pitchFamily="18" charset="0"/>
                <a:cs typeface="Times New Roman" panose="02020603050405020304" pitchFamily="18" charset="0"/>
              </a:rPr>
              <a:t>LandDetails</a:t>
            </a:r>
            <a:r>
              <a:rPr lang="en-US" sz="1400" b="1" dirty="0">
                <a:latin typeface="Times New Roman" panose="02020603050405020304" pitchFamily="18" charset="0"/>
                <a:cs typeface="Times New Roman" panose="02020603050405020304" pitchFamily="18" charset="0"/>
              </a:rPr>
              <a:t> ON </a:t>
            </a:r>
            <a:r>
              <a:rPr lang="en-US" sz="1400" b="1" dirty="0" err="1">
                <a:latin typeface="Times New Roman" panose="02020603050405020304" pitchFamily="18" charset="0"/>
                <a:cs typeface="Times New Roman" panose="02020603050405020304" pitchFamily="18" charset="0"/>
              </a:rPr>
              <a:t>Production.Land_ID</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LandDetails.Land_ID</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INNER JOIN Weather ON </a:t>
            </a:r>
            <a:r>
              <a:rPr lang="en-US" sz="1400" b="1" dirty="0" err="1">
                <a:latin typeface="Times New Roman" panose="02020603050405020304" pitchFamily="18" charset="0"/>
                <a:cs typeface="Times New Roman" panose="02020603050405020304" pitchFamily="18" charset="0"/>
              </a:rPr>
              <a:t>LandDetails.Location_ID</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Weather.Location_ID</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INNER JOIN (</a:t>
            </a:r>
          </a:p>
          <a:p>
            <a:r>
              <a:rPr lang="en-US" sz="1400" b="1" dirty="0">
                <a:latin typeface="Times New Roman" panose="02020603050405020304" pitchFamily="18" charset="0"/>
                <a:cs typeface="Times New Roman" panose="02020603050405020304" pitchFamily="18" charset="0"/>
              </a:rPr>
              <a:t>    SELECT </a:t>
            </a:r>
            <a:r>
              <a:rPr lang="en-US" sz="1400" b="1" dirty="0" err="1">
                <a:latin typeface="Times New Roman" panose="02020603050405020304" pitchFamily="18" charset="0"/>
                <a:cs typeface="Times New Roman" panose="02020603050405020304" pitchFamily="18" charset="0"/>
              </a:rPr>
              <a:t>Crop_ID</a:t>
            </a:r>
            <a:r>
              <a:rPr lang="en-US" sz="1400" b="1" dirty="0">
                <a:latin typeface="Times New Roman" panose="02020603050405020304" pitchFamily="18" charset="0"/>
                <a:cs typeface="Times New Roman" panose="02020603050405020304" pitchFamily="18" charset="0"/>
              </a:rPr>
              <a:t>, SUM(Quantity) AS </a:t>
            </a:r>
            <a:r>
              <a:rPr lang="en-US" sz="1400" b="1" dirty="0" err="1">
                <a:latin typeface="Times New Roman" panose="02020603050405020304" pitchFamily="18" charset="0"/>
                <a:cs typeface="Times New Roman" panose="02020603050405020304" pitchFamily="18" charset="0"/>
              </a:rPr>
              <a:t>Total_Sales_Quantity</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    FROM Sales</a:t>
            </a:r>
          </a:p>
          <a:p>
            <a:r>
              <a:rPr lang="en-US" sz="1400" b="1" dirty="0">
                <a:latin typeface="Times New Roman" panose="02020603050405020304" pitchFamily="18" charset="0"/>
                <a:cs typeface="Times New Roman" panose="02020603050405020304" pitchFamily="18" charset="0"/>
              </a:rPr>
              <a:t>    GROUP BY </a:t>
            </a:r>
            <a:r>
              <a:rPr lang="en-US" sz="1400" b="1" dirty="0" err="1">
                <a:latin typeface="Times New Roman" panose="02020603050405020304" pitchFamily="18" charset="0"/>
                <a:cs typeface="Times New Roman" panose="02020603050405020304" pitchFamily="18" charset="0"/>
              </a:rPr>
              <a:t>Crop_ID</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 AS </a:t>
            </a:r>
            <a:r>
              <a:rPr lang="en-US" sz="1400" b="1" dirty="0" err="1">
                <a:latin typeface="Times New Roman" panose="02020603050405020304" pitchFamily="18" charset="0"/>
                <a:cs typeface="Times New Roman" panose="02020603050405020304" pitchFamily="18" charset="0"/>
              </a:rPr>
              <a:t>SalesDetails</a:t>
            </a:r>
            <a:r>
              <a:rPr lang="en-US" sz="1400" b="1" dirty="0">
                <a:latin typeface="Times New Roman" panose="02020603050405020304" pitchFamily="18" charset="0"/>
                <a:cs typeface="Times New Roman" panose="02020603050405020304" pitchFamily="18" charset="0"/>
              </a:rPr>
              <a:t> ON </a:t>
            </a:r>
            <a:r>
              <a:rPr lang="en-US" sz="1400" b="1" dirty="0" err="1">
                <a:latin typeface="Times New Roman" panose="02020603050405020304" pitchFamily="18" charset="0"/>
                <a:cs typeface="Times New Roman" panose="02020603050405020304" pitchFamily="18" charset="0"/>
              </a:rPr>
              <a:t>Crop.Crop_ID</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SalesDetails.Crop_ID</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GROUP BY </a:t>
            </a:r>
            <a:r>
              <a:rPr lang="en-US" sz="1400" b="1" dirty="0" err="1">
                <a:latin typeface="Times New Roman" panose="02020603050405020304" pitchFamily="18" charset="0"/>
                <a:cs typeface="Times New Roman" panose="02020603050405020304" pitchFamily="18" charset="0"/>
              </a:rPr>
              <a:t>Crop.Name</a:t>
            </a:r>
            <a:r>
              <a:rPr lang="en-US" sz="1400" b="1" dirty="0">
                <a:latin typeface="Times New Roman" panose="02020603050405020304" pitchFamily="18" charset="0"/>
                <a:cs typeface="Times New Roman" panose="02020603050405020304" pitchFamily="18" charset="0"/>
              </a:rPr>
              <a:t>;</a:t>
            </a:r>
          </a:p>
          <a:p>
            <a:endParaRPr lang="en-US" sz="600" dirty="0"/>
          </a:p>
        </p:txBody>
      </p:sp>
    </p:spTree>
    <p:extLst>
      <p:ext uri="{BB962C8B-B14F-4D97-AF65-F5344CB8AC3E}">
        <p14:creationId xmlns:p14="http://schemas.microsoft.com/office/powerpoint/2010/main" val="1519760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9A8731A2-B2A8-6A6F-36F8-11EC50299AE5}"/>
              </a:ext>
            </a:extLst>
          </p:cNvPr>
          <p:cNvPicPr>
            <a:picLocks noGrp="1" noChangeAspect="1"/>
          </p:cNvPicPr>
          <p:nvPr>
            <p:ph idx="1"/>
          </p:nvPr>
        </p:nvPicPr>
        <p:blipFill>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584902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6DE78C-7878-EF3C-EB67-1021F4E2E8D4}"/>
              </a:ext>
            </a:extLst>
          </p:cNvPr>
          <p:cNvSpPr>
            <a:spLocks noGrp="1"/>
          </p:cNvSpPr>
          <p:nvPr>
            <p:ph type="title"/>
          </p:nvPr>
        </p:nvSpPr>
        <p:spPr>
          <a:xfrm>
            <a:off x="1115568" y="548640"/>
            <a:ext cx="10168128" cy="1179576"/>
          </a:xfrm>
        </p:spPr>
        <p:txBody>
          <a:bodyPr>
            <a:normAutofit/>
          </a:bodyPr>
          <a:lstStyle/>
          <a:p>
            <a:r>
              <a:rPr lang="en-US" sz="4000" dirty="0"/>
              <a:t>Conclusion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35E88A0-BAAF-963E-AECF-0588266B698A}"/>
              </a:ext>
            </a:extLst>
          </p:cNvPr>
          <p:cNvSpPr>
            <a:spLocks noGrp="1"/>
          </p:cNvSpPr>
          <p:nvPr>
            <p:ph idx="1"/>
          </p:nvPr>
        </p:nvSpPr>
        <p:spPr>
          <a:xfrm>
            <a:off x="1115568" y="2481943"/>
            <a:ext cx="10168128" cy="3695020"/>
          </a:xfrm>
        </p:spPr>
        <p:txBody>
          <a:bodyPr>
            <a:normAutofit/>
          </a:bodyPr>
          <a:lstStyle/>
          <a:p>
            <a:pPr marL="0" indent="0">
              <a:buNone/>
            </a:pPr>
            <a:r>
              <a:rPr lang="en-US" sz="2200"/>
              <a:t>1)The project analyzes the impact of tropical and temperate climates on agriculture in Bangladesh.</a:t>
            </a:r>
            <a:br>
              <a:rPr lang="en-US" sz="2200"/>
            </a:br>
            <a:br>
              <a:rPr lang="en-US" sz="2200"/>
            </a:br>
            <a:r>
              <a:rPr lang="en-US" sz="2200"/>
              <a:t>2)Advanced SQL queries and Entity-Relationship models are used to organize and analyze complex data.</a:t>
            </a:r>
            <a:br>
              <a:rPr lang="en-US" sz="2200"/>
            </a:br>
            <a:br>
              <a:rPr lang="en-US" sz="2200"/>
            </a:br>
            <a:r>
              <a:rPr lang="en-US" sz="2200"/>
              <a:t>3)The study provides insights into crop production, pest management, and market dynamics.</a:t>
            </a:r>
            <a:br>
              <a:rPr lang="en-US" sz="2200"/>
            </a:br>
            <a:br>
              <a:rPr lang="en-US" sz="2200"/>
            </a:br>
            <a:r>
              <a:rPr lang="en-US" sz="2200"/>
              <a:t>4)The analysis helps in improving farming practices and decision-making through data-driven approaches.</a:t>
            </a:r>
          </a:p>
        </p:txBody>
      </p:sp>
    </p:spTree>
    <p:extLst>
      <p:ext uri="{BB962C8B-B14F-4D97-AF65-F5344CB8AC3E}">
        <p14:creationId xmlns:p14="http://schemas.microsoft.com/office/powerpoint/2010/main" val="4275117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90E59-E9F3-1E60-9427-6B176FAC80B5}"/>
              </a:ext>
            </a:extLst>
          </p:cNvPr>
          <p:cNvSpPr>
            <a:spLocks noGrp="1"/>
          </p:cNvSpPr>
          <p:nvPr>
            <p:ph type="title"/>
          </p:nvPr>
        </p:nvSpPr>
        <p:spPr>
          <a:xfrm>
            <a:off x="1075767" y="1188637"/>
            <a:ext cx="2988234" cy="4480726"/>
          </a:xfrm>
        </p:spPr>
        <p:txBody>
          <a:bodyPr>
            <a:normAutofit/>
          </a:bodyPr>
          <a:lstStyle/>
          <a:p>
            <a:pPr algn="r"/>
            <a:r>
              <a:rPr lang="en-US" sz="4100"/>
              <a:t>REFERENCES</a:t>
            </a:r>
          </a:p>
        </p:txBody>
      </p:sp>
      <p:cxnSp>
        <p:nvCxnSpPr>
          <p:cNvPr id="36" name="Straight Connector 3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152B25-37FC-18AB-AF00-F5A5886BD944}"/>
              </a:ext>
            </a:extLst>
          </p:cNvPr>
          <p:cNvSpPr>
            <a:spLocks noGrp="1"/>
          </p:cNvSpPr>
          <p:nvPr>
            <p:ph idx="1"/>
          </p:nvPr>
        </p:nvSpPr>
        <p:spPr>
          <a:xfrm>
            <a:off x="5255260" y="1648870"/>
            <a:ext cx="4702848" cy="3560260"/>
          </a:xfrm>
        </p:spPr>
        <p:txBody>
          <a:bodyPr anchor="ctr">
            <a:normAutofit/>
          </a:bodyPr>
          <a:lstStyle/>
          <a:p>
            <a:r>
              <a:rPr lang="en-US" sz="2400">
                <a:latin typeface="Times New Roman" panose="02020603050405020304" pitchFamily="18" charset="0"/>
                <a:cs typeface="Times New Roman" panose="02020603050405020304" pitchFamily="18" charset="0"/>
              </a:rPr>
              <a:t>Doe, J. (2022). Impact of Weather on Crop Production in Bangladesh. Agricultural Studies, 45(3), 123-134. </a:t>
            </a:r>
            <a:r>
              <a:rPr lang="en-US" sz="2400"/>
              <a:t>Retrieved from Agricultural Studies Journal</a:t>
            </a:r>
            <a:br>
              <a:rPr lang="en-US" sz="2400">
                <a:latin typeface="Times New Roman" panose="02020603050405020304" pitchFamily="18" charset="0"/>
                <a:cs typeface="Times New Roman" panose="02020603050405020304" pitchFamily="18" charset="0"/>
              </a:rPr>
            </a:br>
            <a:br>
              <a:rPr lang="en-US" sz="2400">
                <a:latin typeface="Times New Roman" panose="02020603050405020304" pitchFamily="18" charset="0"/>
                <a:cs typeface="Times New Roman" panose="02020603050405020304" pitchFamily="18" charset="0"/>
              </a:rPr>
            </a:br>
            <a:r>
              <a:rPr lang="en-US" sz="2400" b="0" i="0">
                <a:effectLst/>
                <a:latin typeface="Arial" panose="020B0604020202020204" pitchFamily="34" charset="0"/>
              </a:rPr>
              <a:t>• https://www.google.com/</a:t>
            </a:r>
            <a:br>
              <a:rPr lang="en-US" sz="2400" b="0" i="0">
                <a:effectLst/>
                <a:latin typeface="Arial" panose="020B0604020202020204" pitchFamily="34" charset="0"/>
              </a:rPr>
            </a:br>
            <a:endParaRPr lang="en-US" sz="2400" b="0" i="0">
              <a:effectLst/>
              <a:latin typeface="Lato" panose="020F0502020204030203" pitchFamily="34" charset="0"/>
            </a:endParaRPr>
          </a:p>
          <a:p>
            <a:pPr marL="0" indent="0">
              <a:buNone/>
            </a:pPr>
            <a:br>
              <a:rPr lang="en-US" sz="2400" b="0" i="0">
                <a:effectLst/>
                <a:latin typeface="Lato" panose="020F0502020204030203" pitchFamily="34" charset="0"/>
              </a:rPr>
            </a:br>
            <a:endParaRPr lang="en-US" sz="2400" b="0" i="0">
              <a:effectLst/>
              <a:latin typeface="Lato" panose="020F0502020204030203" pitchFamily="34" charset="0"/>
            </a:endParaRPr>
          </a:p>
          <a:p>
            <a:endParaRPr lang="en-US" sz="2400">
              <a:latin typeface="Times New Roman" panose="02020603050405020304" pitchFamily="18" charset="0"/>
              <a:cs typeface="Times New Roman" panose="02020603050405020304" pitchFamily="18" charset="0"/>
            </a:endParaRPr>
          </a:p>
        </p:txBody>
      </p:sp>
      <p:pic>
        <p:nvPicPr>
          <p:cNvPr id="7" name="Graphic 6" descr="Farm scene">
            <a:extLst>
              <a:ext uri="{FF2B5EF4-FFF2-40B4-BE49-F238E27FC236}">
                <a16:creationId xmlns:a16="http://schemas.microsoft.com/office/drawing/2014/main" id="{AC8C8BE8-771B-D27B-4653-EB6F76C0F7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2005128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8AEA3-D93B-159B-7531-70D4A782A133}"/>
              </a:ext>
            </a:extLst>
          </p:cNvPr>
          <p:cNvSpPr>
            <a:spLocks noGrp="1"/>
          </p:cNvSpPr>
          <p:nvPr>
            <p:ph type="title"/>
          </p:nvPr>
        </p:nvSpPr>
        <p:spPr>
          <a:xfrm>
            <a:off x="374073" y="93519"/>
            <a:ext cx="10979727" cy="462827"/>
          </a:xfrm>
        </p:spPr>
        <p:txBody>
          <a:bodyPr>
            <a:normAutofit fontScale="90000"/>
          </a:bodyPr>
          <a:lstStyle/>
          <a:p>
            <a:r>
              <a:rPr lang="en-US" dirty="0"/>
              <a:t>ER DIAGRAM</a:t>
            </a:r>
          </a:p>
        </p:txBody>
      </p:sp>
      <p:sp>
        <p:nvSpPr>
          <p:cNvPr id="3" name="Content Placeholder 2">
            <a:extLst>
              <a:ext uri="{FF2B5EF4-FFF2-40B4-BE49-F238E27FC236}">
                <a16:creationId xmlns:a16="http://schemas.microsoft.com/office/drawing/2014/main" id="{BB50B963-E15F-9424-F435-3636CB27AC35}"/>
              </a:ext>
            </a:extLst>
          </p:cNvPr>
          <p:cNvSpPr>
            <a:spLocks noGrp="1"/>
          </p:cNvSpPr>
          <p:nvPr>
            <p:ph idx="1"/>
          </p:nvPr>
        </p:nvSpPr>
        <p:spPr/>
        <p:txBody>
          <a:bodyPr/>
          <a:lstStyle/>
          <a:p>
            <a:pPr marL="0" indent="0">
              <a:buNone/>
            </a:pPr>
            <a:br>
              <a:rPr lang="en-US" dirty="0"/>
            </a:br>
            <a:br>
              <a:rPr lang="en-US" dirty="0"/>
            </a:br>
            <a:br>
              <a:rPr lang="en-US" dirty="0"/>
            </a:br>
            <a:br>
              <a:rPr lang="en-US" dirty="0"/>
            </a:br>
            <a:br>
              <a:rPr lang="en-US" dirty="0"/>
            </a:br>
            <a:br>
              <a:rPr lang="en-US" dirty="0"/>
            </a:br>
            <a:r>
              <a:rPr lang="en-US" dirty="0"/>
              <a:t>                                                                                                </a:t>
            </a:r>
            <a:br>
              <a:rPr lang="en-US" dirty="0"/>
            </a:br>
            <a:br>
              <a:rPr lang="en-US" dirty="0"/>
            </a:br>
            <a:br>
              <a:rPr lang="en-US" dirty="0"/>
            </a:br>
            <a:br>
              <a:rPr lang="en-US" dirty="0"/>
            </a:br>
            <a:r>
              <a:rPr lang="en-US" dirty="0"/>
              <a:t>                            </a:t>
            </a:r>
            <a:r>
              <a:rPr lang="en-US" dirty="0">
                <a:latin typeface="Times New Roman" panose="02020603050405020304" pitchFamily="18" charset="0"/>
                <a:cs typeface="Times New Roman" panose="02020603050405020304" pitchFamily="18" charset="0"/>
              </a:rPr>
              <a:t>AGRICULTURAL DATA ANALYSIS</a:t>
            </a:r>
          </a:p>
        </p:txBody>
      </p:sp>
      <p:pic>
        <p:nvPicPr>
          <p:cNvPr id="4" name="Picture 3">
            <a:extLst>
              <a:ext uri="{FF2B5EF4-FFF2-40B4-BE49-F238E27FC236}">
                <a16:creationId xmlns:a16="http://schemas.microsoft.com/office/drawing/2014/main" id="{7293FE34-F947-7360-24F8-966E5D61CEC5}"/>
              </a:ext>
            </a:extLst>
          </p:cNvPr>
          <p:cNvPicPr>
            <a:picLocks noChangeAspect="1"/>
          </p:cNvPicPr>
          <p:nvPr/>
        </p:nvPicPr>
        <p:blipFill>
          <a:blip r:embed="rId2"/>
          <a:stretch>
            <a:fillRect/>
          </a:stretch>
        </p:blipFill>
        <p:spPr>
          <a:xfrm>
            <a:off x="10307782" y="4769426"/>
            <a:ext cx="1884218" cy="2088573"/>
          </a:xfrm>
          <a:prstGeom prst="rect">
            <a:avLst/>
          </a:prstGeom>
        </p:spPr>
      </p:pic>
      <p:pic>
        <p:nvPicPr>
          <p:cNvPr id="6" name="Picture 5">
            <a:extLst>
              <a:ext uri="{FF2B5EF4-FFF2-40B4-BE49-F238E27FC236}">
                <a16:creationId xmlns:a16="http://schemas.microsoft.com/office/drawing/2014/main" id="{F6AFFB2E-9A24-49C8-0CCD-2D1B50232BA5}"/>
              </a:ext>
            </a:extLst>
          </p:cNvPr>
          <p:cNvPicPr>
            <a:picLocks noChangeAspect="1"/>
          </p:cNvPicPr>
          <p:nvPr/>
        </p:nvPicPr>
        <p:blipFill>
          <a:blip r:embed="rId3"/>
          <a:stretch>
            <a:fillRect/>
          </a:stretch>
        </p:blipFill>
        <p:spPr>
          <a:xfrm>
            <a:off x="693174" y="681037"/>
            <a:ext cx="9276736" cy="4864357"/>
          </a:xfrm>
          <a:prstGeom prst="rect">
            <a:avLst/>
          </a:prstGeom>
        </p:spPr>
      </p:pic>
    </p:spTree>
    <p:extLst>
      <p:ext uri="{BB962C8B-B14F-4D97-AF65-F5344CB8AC3E}">
        <p14:creationId xmlns:p14="http://schemas.microsoft.com/office/powerpoint/2010/main" val="145772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F47AFE-A6BA-669C-8A94-AD3E41BDB759}"/>
              </a:ext>
            </a:extLst>
          </p:cNvPr>
          <p:cNvSpPr>
            <a:spLocks noGrp="1"/>
          </p:cNvSpPr>
          <p:nvPr>
            <p:ph type="title"/>
          </p:nvPr>
        </p:nvSpPr>
        <p:spPr>
          <a:xfrm>
            <a:off x="2019300" y="538956"/>
            <a:ext cx="8985250" cy="1118394"/>
          </a:xfrm>
        </p:spPr>
        <p:txBody>
          <a:bodyPr anchor="t">
            <a:normAutofit/>
          </a:bodyPr>
          <a:lstStyle/>
          <a:p>
            <a:r>
              <a:rPr lang="en-US" sz="3700" b="1">
                <a:effectLst/>
                <a:latin typeface="TimesNewRomanPS"/>
              </a:rPr>
              <a:t>RELATIONSHIPS </a:t>
            </a:r>
            <a:br>
              <a:rPr lang="en-US" sz="3700">
                <a:effectLst/>
              </a:rPr>
            </a:br>
            <a:endParaRPr lang="en-US" sz="3700"/>
          </a:p>
        </p:txBody>
      </p:sp>
      <p:pic>
        <p:nvPicPr>
          <p:cNvPr id="7" name="Graphic 6" descr="Farm scene">
            <a:extLst>
              <a:ext uri="{FF2B5EF4-FFF2-40B4-BE49-F238E27FC236}">
                <a16:creationId xmlns:a16="http://schemas.microsoft.com/office/drawing/2014/main" id="{2FF6BCFF-092D-E1B9-5C9C-8B791085C27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E487FD9C-03A4-3D96-CB73-E4EC8DD365DA}"/>
              </a:ext>
            </a:extLst>
          </p:cNvPr>
          <p:cNvSpPr>
            <a:spLocks noGrp="1"/>
          </p:cNvSpPr>
          <p:nvPr>
            <p:ph idx="1"/>
          </p:nvPr>
        </p:nvSpPr>
        <p:spPr>
          <a:xfrm>
            <a:off x="1009650" y="1847849"/>
            <a:ext cx="9994900" cy="4254501"/>
          </a:xfrm>
        </p:spPr>
        <p:txBody>
          <a:bodyPr>
            <a:normAutofit/>
          </a:bodyPr>
          <a:lstStyle/>
          <a:p>
            <a:r>
              <a:rPr lang="en-US" sz="2000" b="1" dirty="0"/>
              <a:t>Farmer and Land</a:t>
            </a:r>
            <a:r>
              <a:rPr lang="en-US" sz="2000" dirty="0"/>
              <a:t>: A farmer can farm multiple lands, and a land can be farmed by multiple farmers (M:M)</a:t>
            </a:r>
          </a:p>
          <a:p>
            <a:r>
              <a:rPr lang="en-US" sz="2000" b="1" dirty="0"/>
              <a:t>Weather and Land</a:t>
            </a:r>
            <a:r>
              <a:rPr lang="en-US" sz="2000" dirty="0"/>
              <a:t>: Weather conditions affect multiple lands (1:M)</a:t>
            </a:r>
          </a:p>
          <a:p>
            <a:r>
              <a:rPr lang="en-US" sz="2000" b="1" dirty="0"/>
              <a:t>Production and Market</a:t>
            </a:r>
            <a:r>
              <a:rPr lang="en-US" sz="2000" dirty="0"/>
              <a:t>: Productions can be sold in multiple markets, and markets can sell multiple productions (M:M)</a:t>
            </a:r>
          </a:p>
          <a:p>
            <a:r>
              <a:rPr lang="en-US" sz="2000" b="1" dirty="0"/>
              <a:t>Land and Crop</a:t>
            </a:r>
            <a:r>
              <a:rPr lang="en-US" sz="2000" dirty="0"/>
              <a:t>: A land can cultivate multiple crops, and a crop can be cultivated on multiple lands (M:M)</a:t>
            </a:r>
          </a:p>
          <a:p>
            <a:r>
              <a:rPr lang="en-US" sz="2000" b="1" dirty="0"/>
              <a:t>Crop and Pest</a:t>
            </a:r>
            <a:r>
              <a:rPr lang="en-US" sz="2000" dirty="0"/>
              <a:t>: A crop can be infested by multiple pests, and a pest can infest multiple crops (M:M)</a:t>
            </a:r>
          </a:p>
          <a:p>
            <a:r>
              <a:rPr lang="en-US" sz="2000" b="1" dirty="0"/>
              <a:t>Crop and Sales</a:t>
            </a:r>
            <a:r>
              <a:rPr lang="en-US" sz="2000" dirty="0"/>
              <a:t>: Sales data is tracked for each crop across different markets (M:M)</a:t>
            </a:r>
          </a:p>
          <a:p>
            <a:endParaRPr lang="en-US" sz="2000" dirty="0"/>
          </a:p>
        </p:txBody>
      </p:sp>
    </p:spTree>
    <p:extLst>
      <p:ext uri="{BB962C8B-B14F-4D97-AF65-F5344CB8AC3E}">
        <p14:creationId xmlns:p14="http://schemas.microsoft.com/office/powerpoint/2010/main" val="2707755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0BD4-DA21-5688-45E0-84583A50E418}"/>
              </a:ext>
            </a:extLst>
          </p:cNvPr>
          <p:cNvSpPr>
            <a:spLocks noGrp="1"/>
          </p:cNvSpPr>
          <p:nvPr>
            <p:ph type="title"/>
          </p:nvPr>
        </p:nvSpPr>
        <p:spPr>
          <a:xfrm>
            <a:off x="838200" y="365126"/>
            <a:ext cx="10515600" cy="944130"/>
          </a:xfrm>
        </p:spPr>
        <p:txBody>
          <a:bodyPr>
            <a:normAutofit fontScale="90000"/>
          </a:bodyPr>
          <a:lstStyle/>
          <a:p>
            <a:r>
              <a:rPr lang="en-US" dirty="0"/>
              <a:t>CREATE TABLE COMMANDS</a:t>
            </a:r>
            <a:br>
              <a:rPr lang="en-US" dirty="0"/>
            </a:br>
            <a:endParaRPr lang="en-US" dirty="0"/>
          </a:p>
        </p:txBody>
      </p:sp>
      <p:sp>
        <p:nvSpPr>
          <p:cNvPr id="3" name="Content Placeholder 2">
            <a:extLst>
              <a:ext uri="{FF2B5EF4-FFF2-40B4-BE49-F238E27FC236}">
                <a16:creationId xmlns:a16="http://schemas.microsoft.com/office/drawing/2014/main" id="{A4D93021-F406-5379-57D6-82E5906AC108}"/>
              </a:ext>
            </a:extLst>
          </p:cNvPr>
          <p:cNvSpPr>
            <a:spLocks noGrp="1"/>
          </p:cNvSpPr>
          <p:nvPr>
            <p:ph idx="1"/>
          </p:nvPr>
        </p:nvSpPr>
        <p:spPr>
          <a:xfrm>
            <a:off x="838200" y="1205345"/>
            <a:ext cx="10515600" cy="4971618"/>
          </a:xfrm>
        </p:spPr>
        <p:txBody>
          <a:bodyPr>
            <a:normAutofit fontScale="85000" lnSpcReduction="20000"/>
          </a:bodyPr>
          <a:lstStyle/>
          <a:p>
            <a:r>
              <a:rPr lang="en-US" dirty="0"/>
              <a:t>CREATE TABLE Farmer (</a:t>
            </a:r>
          </a:p>
          <a:p>
            <a:r>
              <a:rPr lang="en-US" dirty="0"/>
              <a:t>    </a:t>
            </a:r>
            <a:r>
              <a:rPr lang="en-US" dirty="0" err="1"/>
              <a:t>Farmer_ID</a:t>
            </a:r>
            <a:r>
              <a:rPr lang="en-US" dirty="0"/>
              <a:t> INT PRIMARY KEY,</a:t>
            </a:r>
          </a:p>
          <a:p>
            <a:r>
              <a:rPr lang="en-US" dirty="0"/>
              <a:t>    Name VARCHAR(100),</a:t>
            </a:r>
          </a:p>
          <a:p>
            <a:r>
              <a:rPr lang="en-US" dirty="0"/>
              <a:t>    </a:t>
            </a:r>
            <a:r>
              <a:rPr lang="en-US" dirty="0" err="1"/>
              <a:t>Contact_Info</a:t>
            </a:r>
            <a:r>
              <a:rPr lang="en-US" dirty="0"/>
              <a:t> VARCHAR(100),</a:t>
            </a:r>
          </a:p>
          <a:p>
            <a:r>
              <a:rPr lang="en-US" dirty="0"/>
              <a:t>    </a:t>
            </a:r>
            <a:r>
              <a:rPr lang="en-US" dirty="0" err="1"/>
              <a:t>Location_ID</a:t>
            </a:r>
            <a:r>
              <a:rPr lang="en-US" dirty="0"/>
              <a:t> INT</a:t>
            </a:r>
          </a:p>
          <a:p>
            <a:r>
              <a:rPr lang="en-US" dirty="0"/>
              <a:t>);</a:t>
            </a:r>
            <a:br>
              <a:rPr lang="en-US" dirty="0"/>
            </a:br>
            <a:endParaRPr lang="en-US" dirty="0"/>
          </a:p>
          <a:p>
            <a:r>
              <a:rPr lang="en-US" dirty="0"/>
              <a:t>CREATE TABLE Crop (</a:t>
            </a:r>
          </a:p>
          <a:p>
            <a:r>
              <a:rPr lang="en-US" dirty="0"/>
              <a:t>    </a:t>
            </a:r>
            <a:r>
              <a:rPr lang="en-US" dirty="0" err="1"/>
              <a:t>Crop_ID</a:t>
            </a:r>
            <a:r>
              <a:rPr lang="en-US" dirty="0"/>
              <a:t> INT PRIMARY KEY,</a:t>
            </a:r>
          </a:p>
          <a:p>
            <a:r>
              <a:rPr lang="en-US" dirty="0"/>
              <a:t>    Name VARCHAR(100),</a:t>
            </a:r>
          </a:p>
          <a:p>
            <a:r>
              <a:rPr lang="en-US" dirty="0"/>
              <a:t>    Type VARCHAR(100),</a:t>
            </a:r>
          </a:p>
          <a:p>
            <a:r>
              <a:rPr lang="en-US" dirty="0"/>
              <a:t>    </a:t>
            </a:r>
            <a:r>
              <a:rPr lang="en-US" dirty="0" err="1"/>
              <a:t>Ideal_Climate</a:t>
            </a:r>
            <a:r>
              <a:rPr lang="en-US" dirty="0"/>
              <a:t> VARCHAR(100)</a:t>
            </a:r>
          </a:p>
          <a:p>
            <a:r>
              <a:rPr lang="en-US" dirty="0"/>
              <a:t>);</a:t>
            </a:r>
          </a:p>
          <a:p>
            <a:endParaRPr lang="en-US" dirty="0"/>
          </a:p>
        </p:txBody>
      </p:sp>
    </p:spTree>
    <p:extLst>
      <p:ext uri="{BB962C8B-B14F-4D97-AF65-F5344CB8AC3E}">
        <p14:creationId xmlns:p14="http://schemas.microsoft.com/office/powerpoint/2010/main" val="310389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BB71-1C59-86A2-3BD6-8A4C61935FC7}"/>
              </a:ext>
            </a:extLst>
          </p:cNvPr>
          <p:cNvSpPr>
            <a:spLocks noGrp="1"/>
          </p:cNvSpPr>
          <p:nvPr>
            <p:ph type="title"/>
          </p:nvPr>
        </p:nvSpPr>
        <p:spPr>
          <a:xfrm>
            <a:off x="838200" y="365125"/>
            <a:ext cx="10515600" cy="660111"/>
          </a:xfrm>
        </p:spPr>
        <p:txBody>
          <a:bodyPr>
            <a:normAutofit fontScale="90000"/>
          </a:bodyPr>
          <a:lstStyle/>
          <a:p>
            <a:r>
              <a:rPr lang="en-US" dirty="0"/>
              <a:t>CREATE TABLE COMMANDS</a:t>
            </a:r>
          </a:p>
        </p:txBody>
      </p:sp>
      <p:sp>
        <p:nvSpPr>
          <p:cNvPr id="3" name="Content Placeholder 2">
            <a:extLst>
              <a:ext uri="{FF2B5EF4-FFF2-40B4-BE49-F238E27FC236}">
                <a16:creationId xmlns:a16="http://schemas.microsoft.com/office/drawing/2014/main" id="{192F3B93-5F8E-0949-A07F-DA0BD6CA8E67}"/>
              </a:ext>
            </a:extLst>
          </p:cNvPr>
          <p:cNvSpPr>
            <a:spLocks noGrp="1"/>
          </p:cNvSpPr>
          <p:nvPr>
            <p:ph idx="1"/>
          </p:nvPr>
        </p:nvSpPr>
        <p:spPr>
          <a:xfrm>
            <a:off x="838200" y="1149927"/>
            <a:ext cx="10515600" cy="5342948"/>
          </a:xfrm>
        </p:spPr>
        <p:txBody>
          <a:bodyPr>
            <a:normAutofit fontScale="55000" lnSpcReduction="20000"/>
          </a:bodyPr>
          <a:lstStyle/>
          <a:p>
            <a:r>
              <a:rPr lang="en-US" dirty="0"/>
              <a:t>CREATE TABLE Land (</a:t>
            </a:r>
          </a:p>
          <a:p>
            <a:r>
              <a:rPr lang="en-US" dirty="0"/>
              <a:t>    </a:t>
            </a:r>
            <a:r>
              <a:rPr lang="en-US" dirty="0" err="1"/>
              <a:t>Land_ID</a:t>
            </a:r>
            <a:r>
              <a:rPr lang="en-US" dirty="0"/>
              <a:t> INT PRIMARY KEY,</a:t>
            </a:r>
          </a:p>
          <a:p>
            <a:r>
              <a:rPr lang="en-US" dirty="0"/>
              <a:t>    Size DECIMAL(10, 2),</a:t>
            </a:r>
          </a:p>
          <a:p>
            <a:r>
              <a:rPr lang="en-US" dirty="0"/>
              <a:t>    </a:t>
            </a:r>
            <a:r>
              <a:rPr lang="en-US" dirty="0" err="1"/>
              <a:t>Soil_Type</a:t>
            </a:r>
            <a:r>
              <a:rPr lang="en-US" dirty="0"/>
              <a:t> VARCHAR(100),</a:t>
            </a:r>
          </a:p>
          <a:p>
            <a:r>
              <a:rPr lang="en-US" dirty="0"/>
              <a:t>    </a:t>
            </a:r>
            <a:r>
              <a:rPr lang="en-US" dirty="0" err="1"/>
              <a:t>Location_ID</a:t>
            </a:r>
            <a:r>
              <a:rPr lang="en-US" dirty="0"/>
              <a:t> INT</a:t>
            </a:r>
          </a:p>
          <a:p>
            <a:r>
              <a:rPr lang="en-US" dirty="0"/>
              <a:t>);</a:t>
            </a:r>
            <a:br>
              <a:rPr lang="en-US" dirty="0"/>
            </a:br>
            <a:br>
              <a:rPr lang="en-US" dirty="0"/>
            </a:br>
            <a:br>
              <a:rPr lang="en-US" dirty="0"/>
            </a:br>
            <a:r>
              <a:rPr lang="en-US" dirty="0"/>
              <a:t>CREATE TABLE Production (</a:t>
            </a:r>
          </a:p>
          <a:p>
            <a:r>
              <a:rPr lang="en-US" dirty="0"/>
              <a:t>    </a:t>
            </a:r>
            <a:r>
              <a:rPr lang="en-US" dirty="0" err="1"/>
              <a:t>Production_ID</a:t>
            </a:r>
            <a:r>
              <a:rPr lang="en-US" dirty="0"/>
              <a:t> INT PRIMARY KEY,</a:t>
            </a:r>
          </a:p>
          <a:p>
            <a:r>
              <a:rPr lang="en-US" dirty="0"/>
              <a:t>    </a:t>
            </a:r>
            <a:r>
              <a:rPr lang="en-US" dirty="0" err="1"/>
              <a:t>Crop_ID</a:t>
            </a:r>
            <a:r>
              <a:rPr lang="en-US" dirty="0"/>
              <a:t> INT,</a:t>
            </a:r>
          </a:p>
          <a:p>
            <a:r>
              <a:rPr lang="en-US" dirty="0"/>
              <a:t>    </a:t>
            </a:r>
            <a:r>
              <a:rPr lang="en-US" dirty="0" err="1"/>
              <a:t>Land_ID</a:t>
            </a:r>
            <a:r>
              <a:rPr lang="en-US" dirty="0"/>
              <a:t> INT,</a:t>
            </a:r>
          </a:p>
          <a:p>
            <a:r>
              <a:rPr lang="en-US" dirty="0"/>
              <a:t>    Year INT,</a:t>
            </a:r>
          </a:p>
          <a:p>
            <a:r>
              <a:rPr lang="en-US" dirty="0"/>
              <a:t>    Quantity DECIMAL(10, 2),</a:t>
            </a:r>
          </a:p>
          <a:p>
            <a:r>
              <a:rPr lang="en-US" dirty="0"/>
              <a:t>    FOREIGN KEY (</a:t>
            </a:r>
            <a:r>
              <a:rPr lang="en-US" dirty="0" err="1"/>
              <a:t>Crop_ID</a:t>
            </a:r>
            <a:r>
              <a:rPr lang="en-US" dirty="0"/>
              <a:t>) REFERENCES Crop(</a:t>
            </a:r>
            <a:r>
              <a:rPr lang="en-US" dirty="0" err="1"/>
              <a:t>Crop_ID</a:t>
            </a:r>
            <a:r>
              <a:rPr lang="en-US" dirty="0"/>
              <a:t>),</a:t>
            </a:r>
          </a:p>
          <a:p>
            <a:r>
              <a:rPr lang="en-US" dirty="0"/>
              <a:t>    FOREIGN KEY (</a:t>
            </a:r>
            <a:r>
              <a:rPr lang="en-US" dirty="0" err="1"/>
              <a:t>Land_ID</a:t>
            </a:r>
            <a:r>
              <a:rPr lang="en-US" dirty="0"/>
              <a:t>) REFERENCES Land(</a:t>
            </a:r>
            <a:r>
              <a:rPr lang="en-US" dirty="0" err="1"/>
              <a:t>Land_ID</a:t>
            </a:r>
            <a:r>
              <a:rPr lang="en-US" dirty="0"/>
              <a:t>)</a:t>
            </a:r>
          </a:p>
          <a:p>
            <a:r>
              <a:rPr lang="en-US" dirty="0"/>
              <a:t>);</a:t>
            </a:r>
          </a:p>
          <a:p>
            <a:pPr marL="0" indent="0">
              <a:buNone/>
            </a:pPr>
            <a:br>
              <a:rPr lang="en-US" dirty="0"/>
            </a:br>
            <a:endParaRPr lang="en-US" dirty="0"/>
          </a:p>
        </p:txBody>
      </p:sp>
    </p:spTree>
    <p:extLst>
      <p:ext uri="{BB962C8B-B14F-4D97-AF65-F5344CB8AC3E}">
        <p14:creationId xmlns:p14="http://schemas.microsoft.com/office/powerpoint/2010/main" val="3360989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D642-A2D5-3839-CE12-3783BF3405A9}"/>
              </a:ext>
            </a:extLst>
          </p:cNvPr>
          <p:cNvSpPr>
            <a:spLocks noGrp="1"/>
          </p:cNvSpPr>
          <p:nvPr>
            <p:ph type="title"/>
          </p:nvPr>
        </p:nvSpPr>
        <p:spPr>
          <a:xfrm>
            <a:off x="387927" y="96982"/>
            <a:ext cx="10965873" cy="1039091"/>
          </a:xfrm>
        </p:spPr>
        <p:txBody>
          <a:bodyPr/>
          <a:lstStyle/>
          <a:p>
            <a:r>
              <a:rPr lang="en-US" dirty="0"/>
              <a:t>CREATE TABLE COMMANDS</a:t>
            </a:r>
          </a:p>
        </p:txBody>
      </p:sp>
      <p:sp>
        <p:nvSpPr>
          <p:cNvPr id="3" name="Content Placeholder 2">
            <a:extLst>
              <a:ext uri="{FF2B5EF4-FFF2-40B4-BE49-F238E27FC236}">
                <a16:creationId xmlns:a16="http://schemas.microsoft.com/office/drawing/2014/main" id="{8077FF38-9AFD-637D-CBDC-1BFC896BDD6C}"/>
              </a:ext>
            </a:extLst>
          </p:cNvPr>
          <p:cNvSpPr>
            <a:spLocks noGrp="1"/>
          </p:cNvSpPr>
          <p:nvPr>
            <p:ph idx="1"/>
          </p:nvPr>
        </p:nvSpPr>
        <p:spPr>
          <a:xfrm>
            <a:off x="838200" y="1136073"/>
            <a:ext cx="10515600" cy="5040890"/>
          </a:xfrm>
        </p:spPr>
        <p:txBody>
          <a:bodyPr>
            <a:normAutofit fontScale="77500" lnSpcReduction="20000"/>
          </a:bodyPr>
          <a:lstStyle/>
          <a:p>
            <a:r>
              <a:rPr lang="en-US" dirty="0"/>
              <a:t>CREATE TABLE Location (</a:t>
            </a:r>
          </a:p>
          <a:p>
            <a:r>
              <a:rPr lang="en-US" dirty="0"/>
              <a:t>    </a:t>
            </a:r>
            <a:r>
              <a:rPr lang="en-US" dirty="0" err="1"/>
              <a:t>Location_ID</a:t>
            </a:r>
            <a:r>
              <a:rPr lang="en-US" dirty="0"/>
              <a:t> INT PRIMARY KEY,</a:t>
            </a:r>
          </a:p>
          <a:p>
            <a:r>
              <a:rPr lang="en-US" dirty="0"/>
              <a:t>    Name VARCHAR(100)</a:t>
            </a:r>
          </a:p>
          <a:p>
            <a:r>
              <a:rPr lang="en-US" dirty="0"/>
              <a:t>);</a:t>
            </a:r>
            <a:br>
              <a:rPr lang="en-US" dirty="0"/>
            </a:br>
            <a:endParaRPr lang="en-US" dirty="0"/>
          </a:p>
          <a:p>
            <a:r>
              <a:rPr lang="en-US" dirty="0"/>
              <a:t>CREATE TABLE Weather (</a:t>
            </a:r>
          </a:p>
          <a:p>
            <a:r>
              <a:rPr lang="en-US" dirty="0"/>
              <a:t>    </a:t>
            </a:r>
            <a:r>
              <a:rPr lang="en-US" dirty="0" err="1"/>
              <a:t>Weather_ID</a:t>
            </a:r>
            <a:r>
              <a:rPr lang="en-US" dirty="0"/>
              <a:t> INT PRIMARY KEY,</a:t>
            </a:r>
          </a:p>
          <a:p>
            <a:r>
              <a:rPr lang="en-US" dirty="0"/>
              <a:t>    Date DATE,</a:t>
            </a:r>
          </a:p>
          <a:p>
            <a:r>
              <a:rPr lang="en-US" dirty="0"/>
              <a:t>    </a:t>
            </a:r>
            <a:r>
              <a:rPr lang="en-US" dirty="0" err="1"/>
              <a:t>Location_ID</a:t>
            </a:r>
            <a:r>
              <a:rPr lang="en-US" dirty="0"/>
              <a:t> INT,</a:t>
            </a:r>
          </a:p>
          <a:p>
            <a:r>
              <a:rPr lang="en-US" dirty="0"/>
              <a:t>    Temperature DECIMAL(5, 2),</a:t>
            </a:r>
          </a:p>
          <a:p>
            <a:r>
              <a:rPr lang="en-US" dirty="0"/>
              <a:t>    Rainfall DECIMAL(5, 2),</a:t>
            </a:r>
          </a:p>
          <a:p>
            <a:r>
              <a:rPr lang="en-US" dirty="0"/>
              <a:t>    Humidity DECIMAL(5, 2),</a:t>
            </a:r>
          </a:p>
          <a:p>
            <a:r>
              <a:rPr lang="en-US" dirty="0"/>
              <a:t>    FOREIGN KEY (</a:t>
            </a:r>
            <a:r>
              <a:rPr lang="en-US" dirty="0" err="1"/>
              <a:t>Location_ID</a:t>
            </a:r>
            <a:r>
              <a:rPr lang="en-US" dirty="0"/>
              <a:t>) REFERENCES Location(</a:t>
            </a:r>
            <a:r>
              <a:rPr lang="en-US" dirty="0" err="1"/>
              <a:t>Location_ID</a:t>
            </a:r>
            <a:r>
              <a:rPr lang="en-US" dirty="0"/>
              <a:t>)</a:t>
            </a:r>
          </a:p>
          <a:p>
            <a:r>
              <a:rPr lang="en-US" dirty="0"/>
              <a:t>);</a:t>
            </a:r>
          </a:p>
          <a:p>
            <a:endParaRPr lang="en-US" dirty="0"/>
          </a:p>
        </p:txBody>
      </p:sp>
    </p:spTree>
    <p:extLst>
      <p:ext uri="{BB962C8B-B14F-4D97-AF65-F5344CB8AC3E}">
        <p14:creationId xmlns:p14="http://schemas.microsoft.com/office/powerpoint/2010/main" val="362309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4967</TotalTime>
  <Words>3218</Words>
  <Application>Microsoft Macintosh PowerPoint</Application>
  <PresentationFormat>Widescreen</PresentationFormat>
  <Paragraphs>292</Paragraphs>
  <Slides>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ArialMT</vt:lpstr>
      <vt:lpstr>Calibri</vt:lpstr>
      <vt:lpstr>Calibri Light</vt:lpstr>
      <vt:lpstr>Lato</vt:lpstr>
      <vt:lpstr>MS</vt:lpstr>
      <vt:lpstr>Times New Roman</vt:lpstr>
      <vt:lpstr>TimesNewRomanPS</vt:lpstr>
      <vt:lpstr>TimesNewRomanPSMT</vt:lpstr>
      <vt:lpstr>Office Theme</vt:lpstr>
      <vt:lpstr>AGRICULTURAL DATA ANALYSIS OF BANGLADESH  IN TROPICAL  AND TEMPERATE REGIONS</vt:lpstr>
      <vt:lpstr>PROJECT  OVERVIEW</vt:lpstr>
      <vt:lpstr>INTRODUCTION  </vt:lpstr>
      <vt:lpstr>What is Entity Relationship model?  </vt:lpstr>
      <vt:lpstr>ER DIAGRAM</vt:lpstr>
      <vt:lpstr>RELATIONSHIPS  </vt:lpstr>
      <vt:lpstr>CREATE TABLE COMMANDS </vt:lpstr>
      <vt:lpstr>CREATE TABLE COMMANDS</vt:lpstr>
      <vt:lpstr>CREATE TABLE COMMANDS</vt:lpstr>
      <vt:lpstr>CREATE TABLE COMMANDS</vt:lpstr>
      <vt:lpstr>SCHEMAS(Farmer, Crop)</vt:lpstr>
      <vt:lpstr>SHEMAS(Land, Production)</vt:lpstr>
      <vt:lpstr>SCHEMAS(Pest, Weather)</vt:lpstr>
      <vt:lpstr>SCHEMAS(Market, Sales ,Location)</vt:lpstr>
      <vt:lpstr>Basic Database queries   HAVING QUERY: </vt:lpstr>
      <vt:lpstr>COUNT QUERY:</vt:lpstr>
      <vt:lpstr>ORDER BY QUERY:</vt:lpstr>
      <vt:lpstr>GROUP BY QUERY:</vt:lpstr>
      <vt:lpstr>LIKE QUERY: </vt:lpstr>
      <vt:lpstr>Intermediate Database queries   INNER JOIN Query:</vt:lpstr>
      <vt:lpstr>PowerPoint Presentation</vt:lpstr>
      <vt:lpstr>FULL OUTER JOIN</vt:lpstr>
      <vt:lpstr>PowerPoint Presentation</vt:lpstr>
      <vt:lpstr>RIGHT JOIN</vt:lpstr>
      <vt:lpstr>LEFT JOIN</vt:lpstr>
      <vt:lpstr>PowerPoint Presentation</vt:lpstr>
      <vt:lpstr>CROSS JOIN Query</vt:lpstr>
      <vt:lpstr>ADVANCED QUERY NESTED INNER JOIN:</vt:lpstr>
      <vt:lpstr>PowerPoint Presentation</vt:lpstr>
      <vt:lpstr>NESTED RIGHT JOIN (TWO WAYS)</vt:lpstr>
      <vt:lpstr>PowerPoint Presentation</vt:lpstr>
      <vt:lpstr>NESTED EQUI JOIN QUERY</vt:lpstr>
      <vt:lpstr>PowerPoint Presentation</vt:lpstr>
      <vt:lpstr> NESTED LEFT JOIN QUERY(Three-way):   Retrieves: The names of farmers, the names of crops they have produced, the total sales quantity for each crop, and the average temperature of the locations where these crops are produced. This query includes farmers or crops with no sales records or weather data by using nested left joins.</vt:lpstr>
      <vt:lpstr>PowerPoint Presentation</vt:lpstr>
      <vt:lpstr>NESTED INNER-LEFT JOIN  Retrieve the names of farmers, the names of crops they have produced, and the average temperature of the locations where these crops are produced, including crops with no corresponding weather data</vt:lpstr>
      <vt:lpstr>PowerPoint Presentation</vt:lpstr>
      <vt:lpstr>MATHEMATICAL NOTATION  BASIC</vt:lpstr>
      <vt:lpstr>COUNT QUERY </vt:lpstr>
      <vt:lpstr>ORDER BY</vt:lpstr>
      <vt:lpstr>GROUP BY</vt:lpstr>
      <vt:lpstr>LIKE</vt:lpstr>
      <vt:lpstr>INTERMEDIATE  INNER JOIN</vt:lpstr>
      <vt:lpstr>RIGHT JOIN</vt:lpstr>
      <vt:lpstr>ADVANCED  NESTED INNER JOIN: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DATA ANALYSIS</dc:title>
  <dc:creator>19985</dc:creator>
  <cp:lastModifiedBy>19985</cp:lastModifiedBy>
  <cp:revision>7</cp:revision>
  <dcterms:created xsi:type="dcterms:W3CDTF">2024-08-08T07:54:36Z</dcterms:created>
  <dcterms:modified xsi:type="dcterms:W3CDTF">2024-08-17T00:15:21Z</dcterms:modified>
</cp:coreProperties>
</file>